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1"/>
  </p:sldMasterIdLst>
  <p:notesMasterIdLst>
    <p:notesMasterId r:id="rId36"/>
  </p:notesMasterIdLst>
  <p:handoutMasterIdLst>
    <p:handoutMasterId r:id="rId37"/>
  </p:handoutMasterIdLst>
  <p:sldIdLst>
    <p:sldId id="258" r:id="rId2"/>
    <p:sldId id="282" r:id="rId3"/>
    <p:sldId id="285" r:id="rId4"/>
    <p:sldId id="287" r:id="rId5"/>
    <p:sldId id="307" r:id="rId6"/>
    <p:sldId id="332" r:id="rId7"/>
    <p:sldId id="309" r:id="rId8"/>
    <p:sldId id="310" r:id="rId9"/>
    <p:sldId id="311" r:id="rId10"/>
    <p:sldId id="312" r:id="rId11"/>
    <p:sldId id="313" r:id="rId12"/>
    <p:sldId id="315" r:id="rId13"/>
    <p:sldId id="316" r:id="rId14"/>
    <p:sldId id="317" r:id="rId15"/>
    <p:sldId id="318" r:id="rId16"/>
    <p:sldId id="319" r:id="rId17"/>
    <p:sldId id="320" r:id="rId18"/>
    <p:sldId id="322" r:id="rId19"/>
    <p:sldId id="333" r:id="rId20"/>
    <p:sldId id="323" r:id="rId21"/>
    <p:sldId id="329" r:id="rId22"/>
    <p:sldId id="330" r:id="rId23"/>
    <p:sldId id="325" r:id="rId24"/>
    <p:sldId id="326" r:id="rId25"/>
    <p:sldId id="291" r:id="rId26"/>
    <p:sldId id="292" r:id="rId27"/>
    <p:sldId id="293" r:id="rId28"/>
    <p:sldId id="294" r:id="rId29"/>
    <p:sldId id="295" r:id="rId30"/>
    <p:sldId id="296" r:id="rId31"/>
    <p:sldId id="298" r:id="rId32"/>
    <p:sldId id="299" r:id="rId33"/>
    <p:sldId id="300" r:id="rId34"/>
    <p:sldId id="305" r:id="rId35"/>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D1C28"/>
    <a:srgbClr val="00218C"/>
    <a:srgbClr val="4D4D4D"/>
    <a:srgbClr val="5F5F5F"/>
    <a:srgbClr val="003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6" autoAdjust="0"/>
    <p:restoredTop sz="94660"/>
  </p:normalViewPr>
  <p:slideViewPr>
    <p:cSldViewPr snapToGrid="0" snapToObjects="1">
      <p:cViewPr>
        <p:scale>
          <a:sx n="66" d="100"/>
          <a:sy n="66" d="100"/>
        </p:scale>
        <p:origin x="-1638" y="-15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6AAD678-D79C-451D-90AD-70B0163D494C}" type="datetimeFigureOut">
              <a:rPr lang="fr-FR"/>
              <a:pPr>
                <a:defRPr/>
              </a:pPr>
              <a:t>02/09/2015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0F5E33E-2FB2-452A-863E-A41B90445D25}" type="slidenum">
              <a:rPr lang="fr-FR"/>
              <a:pPr>
                <a:defRPr/>
              </a:pPr>
              <a:t>‹#›</a:t>
            </a:fld>
            <a:endParaRPr lang="fr-FR"/>
          </a:p>
        </p:txBody>
      </p:sp>
    </p:spTree>
    <p:extLst>
      <p:ext uri="{BB962C8B-B14F-4D97-AF65-F5344CB8AC3E}">
        <p14:creationId xmlns:p14="http://schemas.microsoft.com/office/powerpoint/2010/main" val="2204097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660F7F0-EDD8-42A1-885F-C862F9310E41}" type="datetimeFigureOut">
              <a:rPr lang="fr-FR"/>
              <a:pPr>
                <a:defRPr/>
              </a:pPr>
              <a:t>02/09/2015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AE476A4-AC14-4B7C-B9CD-40C70D138C7F}" type="slidenum">
              <a:rPr lang="fr-FR"/>
              <a:pPr>
                <a:defRPr/>
              </a:pPr>
              <a:t>‹#›</a:t>
            </a:fld>
            <a:endParaRPr lang="fr-FR"/>
          </a:p>
        </p:txBody>
      </p:sp>
    </p:spTree>
    <p:extLst>
      <p:ext uri="{BB962C8B-B14F-4D97-AF65-F5344CB8AC3E}">
        <p14:creationId xmlns:p14="http://schemas.microsoft.com/office/powerpoint/2010/main" val="24842893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E476A4-AC14-4B7C-B9CD-40C70D138C7F}" type="slidenum">
              <a:rPr lang="fr-FR" smtClean="0"/>
              <a:pPr>
                <a:defRPr/>
              </a:pPr>
              <a:t>4</a:t>
            </a:fld>
            <a:endParaRPr lang="fr-FR"/>
          </a:p>
        </p:txBody>
      </p:sp>
    </p:spTree>
    <p:extLst>
      <p:ext uri="{BB962C8B-B14F-4D97-AF65-F5344CB8AC3E}">
        <p14:creationId xmlns:p14="http://schemas.microsoft.com/office/powerpoint/2010/main" val="143411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4813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35013" indent="-282575" eaLnBrk="0" hangingPunct="0">
              <a:spcBef>
                <a:spcPct val="30000"/>
              </a:spcBef>
              <a:defRPr sz="1200">
                <a:solidFill>
                  <a:schemeClr val="tx1"/>
                </a:solidFill>
                <a:latin typeface="Arial" charset="0"/>
              </a:defRPr>
            </a:lvl2pPr>
            <a:lvl3pPr marL="1131888" indent="-225425" eaLnBrk="0" hangingPunct="0">
              <a:spcBef>
                <a:spcPct val="30000"/>
              </a:spcBef>
              <a:defRPr sz="1200">
                <a:solidFill>
                  <a:schemeClr val="tx1"/>
                </a:solidFill>
                <a:latin typeface="Arial" charset="0"/>
              </a:defRPr>
            </a:lvl3pPr>
            <a:lvl4pPr marL="1584325" indent="-225425" eaLnBrk="0" hangingPunct="0">
              <a:spcBef>
                <a:spcPct val="30000"/>
              </a:spcBef>
              <a:defRPr sz="1200">
                <a:solidFill>
                  <a:schemeClr val="tx1"/>
                </a:solidFill>
                <a:latin typeface="Arial" charset="0"/>
              </a:defRPr>
            </a:lvl4pPr>
            <a:lvl5pPr marL="2038350" indent="-225425" eaLnBrk="0" hangingPunct="0">
              <a:spcBef>
                <a:spcPct val="30000"/>
              </a:spcBef>
              <a:defRPr sz="1200">
                <a:solidFill>
                  <a:schemeClr val="tx1"/>
                </a:solidFill>
                <a:latin typeface="Arial" charset="0"/>
              </a:defRPr>
            </a:lvl5pPr>
            <a:lvl6pPr marL="2495550" indent="-225425" eaLnBrk="0" fontAlgn="base" hangingPunct="0">
              <a:spcBef>
                <a:spcPct val="30000"/>
              </a:spcBef>
              <a:spcAft>
                <a:spcPct val="0"/>
              </a:spcAft>
              <a:defRPr sz="1200">
                <a:solidFill>
                  <a:schemeClr val="tx1"/>
                </a:solidFill>
                <a:latin typeface="Arial" charset="0"/>
              </a:defRPr>
            </a:lvl6pPr>
            <a:lvl7pPr marL="2952750" indent="-225425" eaLnBrk="0" fontAlgn="base" hangingPunct="0">
              <a:spcBef>
                <a:spcPct val="30000"/>
              </a:spcBef>
              <a:spcAft>
                <a:spcPct val="0"/>
              </a:spcAft>
              <a:defRPr sz="1200">
                <a:solidFill>
                  <a:schemeClr val="tx1"/>
                </a:solidFill>
                <a:latin typeface="Arial" charset="0"/>
              </a:defRPr>
            </a:lvl7pPr>
            <a:lvl8pPr marL="3409950" indent="-225425" eaLnBrk="0" fontAlgn="base" hangingPunct="0">
              <a:spcBef>
                <a:spcPct val="30000"/>
              </a:spcBef>
              <a:spcAft>
                <a:spcPct val="0"/>
              </a:spcAft>
              <a:defRPr sz="1200">
                <a:solidFill>
                  <a:schemeClr val="tx1"/>
                </a:solidFill>
                <a:latin typeface="Arial" charset="0"/>
              </a:defRPr>
            </a:lvl8pPr>
            <a:lvl9pPr marL="3867150" indent="-225425"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mtClean="0">
                <a:cs typeface="Arial" charset="0"/>
              </a:rPr>
              <a:t>Closing Conference on EEA Grants and Norway Grants</a:t>
            </a:r>
            <a:endParaRPr lang="fr-FR" alt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E476A4-AC14-4B7C-B9CD-40C70D138C7F}" type="slidenum">
              <a:rPr lang="fr-FR" smtClean="0"/>
              <a:pPr>
                <a:defRPr/>
              </a:pPr>
              <a:t>18</a:t>
            </a:fld>
            <a:endParaRPr lang="fr-FR"/>
          </a:p>
        </p:txBody>
      </p:sp>
    </p:spTree>
    <p:extLst>
      <p:ext uri="{BB962C8B-B14F-4D97-AF65-F5344CB8AC3E}">
        <p14:creationId xmlns:p14="http://schemas.microsoft.com/office/powerpoint/2010/main" val="110489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E476A4-AC14-4B7C-B9CD-40C70D138C7F}" type="slidenum">
              <a:rPr lang="fr-FR" smtClean="0"/>
              <a:pPr>
                <a:defRPr/>
              </a:pPr>
              <a:t>19</a:t>
            </a:fld>
            <a:endParaRPr lang="fr-FR"/>
          </a:p>
        </p:txBody>
      </p:sp>
    </p:spTree>
    <p:extLst>
      <p:ext uri="{BB962C8B-B14F-4D97-AF65-F5344CB8AC3E}">
        <p14:creationId xmlns:p14="http://schemas.microsoft.com/office/powerpoint/2010/main" val="145895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E476A4-AC14-4B7C-B9CD-40C70D138C7F}" type="slidenum">
              <a:rPr lang="fr-FR" smtClean="0"/>
              <a:pPr>
                <a:defRPr/>
              </a:pPr>
              <a:t>20</a:t>
            </a:fld>
            <a:endParaRPr lang="fr-FR"/>
          </a:p>
        </p:txBody>
      </p:sp>
    </p:spTree>
    <p:extLst>
      <p:ext uri="{BB962C8B-B14F-4D97-AF65-F5344CB8AC3E}">
        <p14:creationId xmlns:p14="http://schemas.microsoft.com/office/powerpoint/2010/main" val="314604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E476A4-AC14-4B7C-B9CD-40C70D138C7F}" type="slidenum">
              <a:rPr lang="fr-FR" smtClean="0"/>
              <a:pPr>
                <a:defRPr/>
              </a:pPr>
              <a:t>27</a:t>
            </a:fld>
            <a:endParaRPr lang="fr-FR"/>
          </a:p>
        </p:txBody>
      </p:sp>
    </p:spTree>
    <p:extLst>
      <p:ext uri="{BB962C8B-B14F-4D97-AF65-F5344CB8AC3E}">
        <p14:creationId xmlns:p14="http://schemas.microsoft.com/office/powerpoint/2010/main" val="360941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2.wmf"/><Relationship Id="rId2" Type="http://schemas.openxmlformats.org/officeDocument/2006/relationships/image" Target="../media/image7.w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2" name="Title 1"/>
          <p:cNvSpPr>
            <a:spLocks noGrp="1"/>
          </p:cNvSpPr>
          <p:nvPr>
            <p:ph type="title"/>
          </p:nvPr>
        </p:nvSpPr>
        <p:spPr>
          <a:xfrm>
            <a:off x="467360" y="1232308"/>
            <a:ext cx="8219439" cy="461738"/>
          </a:xfrm>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
        <p:nvSpPr>
          <p:cNvPr id="4" name="Slide Number Placeholder 3"/>
          <p:cNvSpPr>
            <a:spLocks noGrp="1"/>
          </p:cNvSpPr>
          <p:nvPr>
            <p:ph type="sldNum" sz="quarter" idx="11"/>
          </p:nvPr>
        </p:nvSpPr>
        <p:spPr/>
        <p:txBody>
          <a:bodyPr/>
          <a:lstStyle/>
          <a:p>
            <a:fld id="{BBBBC75F-7DE9-43C5-8B23-85D9EA678FB2}"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361" y="326171"/>
            <a:ext cx="1124178" cy="41148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7646" y="326171"/>
            <a:ext cx="1483419" cy="41148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38670" y="326171"/>
            <a:ext cx="356499" cy="411480"/>
          </a:xfrm>
          <a:prstGeom prst="rect">
            <a:avLst/>
          </a:prstGeom>
        </p:spPr>
      </p:pic>
      <p:sp>
        <p:nvSpPr>
          <p:cNvPr id="9" name="Content Placeholder 8"/>
          <p:cNvSpPr>
            <a:spLocks noGrp="1"/>
          </p:cNvSpPr>
          <p:nvPr>
            <p:ph sz="quarter" idx="12"/>
          </p:nvPr>
        </p:nvSpPr>
        <p:spPr>
          <a:xfrm>
            <a:off x="466725" y="1761423"/>
            <a:ext cx="8220075" cy="442762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6350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BBC75F-7DE9-43C5-8B23-85D9EA678FB2}" type="slidenum">
              <a:rPr lang="en-US" smtClean="0"/>
              <a:t>‹#›</a:t>
            </a:fld>
            <a:endParaRPr lang="en-US"/>
          </a:p>
        </p:txBody>
      </p:sp>
      <p:sp>
        <p:nvSpPr>
          <p:cNvPr id="5"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149959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549992" cy="776104"/>
          </a:xfrm>
        </p:spPr>
        <p:txBody>
          <a:bodyPr anchor="ct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BBBC75F-7DE9-43C5-8B23-85D9EA678FB2}" type="slidenum">
              <a:rPr lang="en-US" smtClean="0"/>
              <a:t>‹#›</a:t>
            </a:fld>
            <a:endParaRPr lang="en-US"/>
          </a:p>
        </p:txBody>
      </p:sp>
      <p:sp>
        <p:nvSpPr>
          <p:cNvPr id="8"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2223858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623" y="329406"/>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64265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BBBBC75F-7DE9-43C5-8B23-85D9EA678FB2}" type="slidenum">
              <a:rPr lang="en-US" smtClean="0"/>
              <a:t>‹#›</a:t>
            </a:fld>
            <a:endParaRPr lang="en-US"/>
          </a:p>
        </p:txBody>
      </p:sp>
      <p:sp>
        <p:nvSpPr>
          <p:cNvPr id="8"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1268904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BBBC75F-7DE9-43C5-8B23-85D9EA678FB2}" type="slidenum">
              <a:rPr lang="en-US" smtClean="0"/>
              <a:t>‹#›</a:t>
            </a:fld>
            <a:endParaRPr lang="en-US"/>
          </a:p>
        </p:txBody>
      </p:sp>
      <p:sp>
        <p:nvSpPr>
          <p:cNvPr id="7"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1785335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U">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84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711303"/>
      </p:ext>
    </p:extLst>
  </p:cSld>
  <p:clrMapOvr>
    <a:masterClrMapping/>
  </p:clrMapOvr>
  <p:transition spd="slow">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35678"/>
      </p:ext>
    </p:extLst>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BBBBC75F-7DE9-43C5-8B23-85D9EA678FB2}" type="slidenum">
              <a:rPr lang="en-US" smtClean="0"/>
              <a:t>‹#›</a:t>
            </a:fld>
            <a:endParaRPr lang="en-US"/>
          </a:p>
        </p:txBody>
      </p:sp>
      <p:sp>
        <p:nvSpPr>
          <p:cNvPr id="7"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100898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U-FIR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 y="0"/>
            <a:ext cx="9143086" cy="6858000"/>
          </a:xfrm>
          <a:prstGeom prst="rect">
            <a:avLst/>
          </a:prstGeom>
        </p:spPr>
      </p:pic>
      <p:sp>
        <p:nvSpPr>
          <p:cNvPr id="2" name="Title 1"/>
          <p:cNvSpPr>
            <a:spLocks noGrp="1"/>
          </p:cNvSpPr>
          <p:nvPr>
            <p:ph type="ctrTitle"/>
          </p:nvPr>
        </p:nvSpPr>
        <p:spPr>
          <a:xfrm>
            <a:off x="685800" y="2515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136449"/>
            <a:ext cx="6400800" cy="186970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BBBBC75F-7DE9-43C5-8B23-85D9EA678FB2}" type="slidenum">
              <a:rPr lang="en-US" smtClean="0"/>
              <a:t>‹#›</a:t>
            </a:fld>
            <a:endParaRPr lang="en-US"/>
          </a:p>
        </p:txBody>
      </p:sp>
      <p:sp>
        <p:nvSpPr>
          <p:cNvPr id="7"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515" y="6237332"/>
            <a:ext cx="853440" cy="49939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1485" y="698118"/>
            <a:ext cx="1941525" cy="710651"/>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4771" y="698117"/>
            <a:ext cx="2561957" cy="710652"/>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94204" y="698117"/>
            <a:ext cx="615696" cy="710652"/>
          </a:xfrm>
          <a:prstGeom prst="rect">
            <a:avLst/>
          </a:pr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66702" y="696827"/>
            <a:ext cx="1068031" cy="713232"/>
          </a:xfrm>
          <a:prstGeom prst="rect">
            <a:avLst/>
          </a:prstGeom>
        </p:spPr>
      </p:pic>
    </p:spTree>
    <p:extLst>
      <p:ext uri="{BB962C8B-B14F-4D97-AF65-F5344CB8AC3E}">
        <p14:creationId xmlns:p14="http://schemas.microsoft.com/office/powerpoint/2010/main" val="8410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BBBC75F-7DE9-43C5-8B23-85D9EA678FB2}" type="slidenum">
              <a:rPr lang="en-US" smtClean="0"/>
              <a:t>‹#›</a:t>
            </a:fld>
            <a:endParaRPr lang="en-US"/>
          </a:p>
        </p:txBody>
      </p:sp>
      <p:sp>
        <p:nvSpPr>
          <p:cNvPr id="7"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34335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INUT-ALB">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 y="0"/>
            <a:ext cx="9143086"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BBBBC75F-7DE9-43C5-8B23-85D9EA678FB2}" type="slidenum">
              <a:rPr lang="en-US" smtClean="0"/>
              <a:t>‹#›</a:t>
            </a:fld>
            <a:endParaRPr lang="en-US"/>
          </a:p>
        </p:txBody>
      </p:sp>
      <p:sp>
        <p:nvSpPr>
          <p:cNvPr id="7"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515" y="6237332"/>
            <a:ext cx="853440" cy="499392"/>
          </a:xfrm>
          <a:prstGeom prst="rect">
            <a:avLst/>
          </a:prstGeom>
        </p:spPr>
      </p:pic>
    </p:spTree>
    <p:extLst>
      <p:ext uri="{BB962C8B-B14F-4D97-AF65-F5344CB8AC3E}">
        <p14:creationId xmlns:p14="http://schemas.microsoft.com/office/powerpoint/2010/main" val="56912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BBBBC75F-7DE9-43C5-8B23-85D9EA678FB2}" type="slidenum">
              <a:rPr lang="en-US" smtClean="0"/>
              <a:t>‹#›</a:t>
            </a:fld>
            <a:endParaRPr lang="en-US"/>
          </a:p>
        </p:txBody>
      </p:sp>
      <p:sp>
        <p:nvSpPr>
          <p:cNvPr id="8"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31505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BBBBC75F-7DE9-43C5-8B23-85D9EA678FB2}" type="slidenum">
              <a:rPr lang="en-US" smtClean="0"/>
              <a:t>‹#›</a:t>
            </a:fld>
            <a:endParaRPr lang="en-US"/>
          </a:p>
        </p:txBody>
      </p:sp>
      <p:sp>
        <p:nvSpPr>
          <p:cNvPr id="8"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161953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BBBBC75F-7DE9-43C5-8B23-85D9EA678FB2}" type="slidenum">
              <a:rPr lang="en-US" smtClean="0"/>
              <a:t>‹#›</a:t>
            </a:fld>
            <a:endParaRPr lang="en-US"/>
          </a:p>
        </p:txBody>
      </p:sp>
      <p:sp>
        <p:nvSpPr>
          <p:cNvPr id="10" name="Footer Placeholder 4"/>
          <p:cNvSpPr>
            <a:spLocks noGrp="1"/>
          </p:cNvSpPr>
          <p:nvPr>
            <p:ph type="ftr" sz="quarter" idx="1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399533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BBBBC75F-7DE9-43C5-8B23-85D9EA678FB2}" type="slidenum">
              <a:rPr lang="en-US" smtClean="0"/>
              <a:t>‹#›</a:t>
            </a:fld>
            <a:endParaRPr lang="en-US"/>
          </a:p>
        </p:txBody>
      </p:sp>
      <p:sp>
        <p:nvSpPr>
          <p:cNvPr id="6"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sz="800"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3712174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152832" y="310285"/>
            <a:ext cx="663749" cy="443252"/>
          </a:xfrm>
          <a:prstGeom prst="rect">
            <a:avLst/>
          </a:prstGeom>
        </p:spPr>
      </p:pic>
      <p:pic>
        <p:nvPicPr>
          <p:cNvPr id="9" name="Picture 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00515" y="6237332"/>
            <a:ext cx="853440" cy="499392"/>
          </a:xfrm>
          <a:prstGeom prst="rect">
            <a:avLst/>
          </a:prstGeom>
        </p:spPr>
      </p:pic>
      <p:sp>
        <p:nvSpPr>
          <p:cNvPr id="2" name="Title Placeholder 1"/>
          <p:cNvSpPr>
            <a:spLocks noGrp="1"/>
          </p:cNvSpPr>
          <p:nvPr>
            <p:ph type="title"/>
          </p:nvPr>
        </p:nvSpPr>
        <p:spPr>
          <a:xfrm>
            <a:off x="457200" y="125402"/>
            <a:ext cx="6540366" cy="91412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2784"/>
            <a:ext cx="8229600" cy="491338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940842" y="6356350"/>
            <a:ext cx="745958" cy="365125"/>
          </a:xfrm>
          <a:prstGeom prst="rect">
            <a:avLst/>
          </a:prstGeom>
        </p:spPr>
        <p:txBody>
          <a:bodyPr vert="horz" lIns="91440" tIns="45720" rIns="91440" bIns="45720" rtlCol="0" anchor="ctr"/>
          <a:lstStyle>
            <a:lvl1pPr algn="r">
              <a:defRPr sz="1200">
                <a:solidFill>
                  <a:srgbClr val="AD1C28"/>
                </a:solidFill>
              </a:defRPr>
            </a:lvl1pPr>
          </a:lstStyle>
          <a:p>
            <a:fld id="{BBBBC75F-7DE9-43C5-8B23-85D9EA678FB2}" type="slidenum">
              <a:rPr lang="en-US" smtClean="0"/>
              <a:pPr/>
              <a:t>‹#›</a:t>
            </a:fld>
            <a:endParaRPr lang="en-US" dirty="0"/>
          </a:p>
        </p:txBody>
      </p:sp>
      <p:sp>
        <p:nvSpPr>
          <p:cNvPr id="5" name="Footer Placeholder 4"/>
          <p:cNvSpPr>
            <a:spLocks noGrp="1"/>
          </p:cNvSpPr>
          <p:nvPr>
            <p:ph type="ftr" sz="quarter" idx="3"/>
          </p:nvPr>
        </p:nvSpPr>
        <p:spPr>
          <a:xfrm>
            <a:off x="1241659" y="6256582"/>
            <a:ext cx="6574921" cy="484143"/>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ro-RO" i="1" dirty="0" smtClean="0"/>
              <a:t>Proiect finanţat prin granturile SEE 2009 – 2014, în cadrul Fondului ONG în România</a:t>
            </a:r>
            <a:endParaRPr lang="en-US" dirty="0" smtClean="0"/>
          </a:p>
          <a:p>
            <a:r>
              <a:rPr lang="ro-RO" i="1" dirty="0" smtClean="0"/>
              <a:t>Conţinutul acestui material nu reprezintă în mod necesar poziţia oficială a granturilor SEE 2009 – 2014</a:t>
            </a:r>
            <a:endParaRPr lang="en-US" dirty="0"/>
          </a:p>
        </p:txBody>
      </p:sp>
    </p:spTree>
    <p:extLst>
      <p:ext uri="{BB962C8B-B14F-4D97-AF65-F5344CB8AC3E}">
        <p14:creationId xmlns:p14="http://schemas.microsoft.com/office/powerpoint/2010/main" val="4201577549"/>
      </p:ext>
    </p:extLst>
  </p:cSld>
  <p:clrMap bg1="lt1" tx1="dk1" bg2="lt2" tx2="dk2" accent1="accent1" accent2="accent2" accent3="accent3" accent4="accent4" accent5="accent5" accent6="accent6" hlink="hlink" folHlink="folHlink"/>
  <p:sldLayoutIdLst>
    <p:sldLayoutId id="2147483751" r:id="rId1"/>
    <p:sldLayoutId id="2147483741" r:id="rId2"/>
    <p:sldLayoutId id="2147483754" r:id="rId3"/>
    <p:sldLayoutId id="2147483742" r:id="rId4"/>
    <p:sldLayoutId id="2147483755"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2" r:id="rId14"/>
    <p:sldLayoutId id="2147483757" r:id="rId15"/>
    <p:sldLayoutId id="2147483760" r:id="rId16"/>
  </p:sldLayoutIdLst>
  <p:txStyles>
    <p:title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hyperlink" Target="http://www.edubolirare.ro/"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slideLayout" Target="../slideLayouts/slideLayout10.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youtube.com/watch?v=GDPuTzBVhW0"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736600" y="2733675"/>
            <a:ext cx="4740275" cy="1470025"/>
          </a:xfrm>
          <a:prstGeom prst="rect">
            <a:avLst/>
          </a:prstGeom>
          <a:effectLst>
            <a:outerShdw blurRad="76200" dir="13500000" sy="23000" kx="1200000" algn="br" rotWithShape="0">
              <a:prstClr val="black">
                <a:alpha val="20000"/>
              </a:prstClr>
            </a:outerShdw>
          </a:effectLst>
        </p:spPr>
        <p:txBody>
          <a:bodyPr anchor="ctr"/>
          <a:lstStyle/>
          <a:p>
            <a:pPr>
              <a:defRPr/>
            </a:pPr>
            <a:endParaRPr lang="fr-FR" sz="3200" b="1" dirty="0">
              <a:solidFill>
                <a:srgbClr val="4D4D4D"/>
              </a:solidFill>
              <a:latin typeface="Verdana" pitchFamily="34" charset="0"/>
            </a:endParaRPr>
          </a:p>
        </p:txBody>
      </p:sp>
      <p:sp>
        <p:nvSpPr>
          <p:cNvPr id="2" name="Title 1"/>
          <p:cNvSpPr>
            <a:spLocks noGrp="1"/>
          </p:cNvSpPr>
          <p:nvPr>
            <p:ph type="ctrTitle"/>
          </p:nvPr>
        </p:nvSpPr>
        <p:spPr>
          <a:xfrm>
            <a:off x="300941" y="2515425"/>
            <a:ext cx="8692587" cy="1470025"/>
          </a:xfrm>
        </p:spPr>
        <p:txBody>
          <a:bodyPr>
            <a:noAutofit/>
          </a:bodyPr>
          <a:lstStyle/>
          <a:p>
            <a:r>
              <a:rPr lang="en-US" sz="2800" dirty="0" err="1"/>
              <a:t>Proiect</a:t>
            </a:r>
            <a:r>
              <a:rPr lang="en-US" sz="2800" dirty="0"/>
              <a:t>: </a:t>
            </a:r>
            <a:r>
              <a:rPr lang="en-US" sz="2800" dirty="0" err="1"/>
              <a:t>NoRo-Frambu</a:t>
            </a:r>
            <a:r>
              <a:rPr lang="en-US" sz="2800" dirty="0"/>
              <a:t>, </a:t>
            </a:r>
            <a:r>
              <a:rPr lang="en-US" sz="2800" dirty="0" err="1"/>
              <a:t>parteneriat</a:t>
            </a:r>
            <a:r>
              <a:rPr lang="en-US" sz="2800" dirty="0"/>
              <a:t> </a:t>
            </a:r>
            <a:r>
              <a:rPr lang="en-US" sz="2800" dirty="0" err="1"/>
              <a:t>pentru</a:t>
            </a:r>
            <a:r>
              <a:rPr lang="en-US" sz="2800" dirty="0"/>
              <a:t> </a:t>
            </a:r>
            <a:r>
              <a:rPr lang="en-US" sz="2800" dirty="0" err="1"/>
              <a:t>viitor</a:t>
            </a:r>
            <a:r>
              <a:rPr lang="en-US" sz="2800" dirty="0"/>
              <a:t>, </a:t>
            </a:r>
            <a:br>
              <a:rPr lang="en-US" sz="2800" dirty="0"/>
            </a:br>
            <a:r>
              <a:rPr lang="en-US" sz="2800" dirty="0" smtClean="0"/>
              <a:t/>
            </a:r>
            <a:br>
              <a:rPr lang="en-US" sz="2800" dirty="0" smtClean="0"/>
            </a:br>
            <a:r>
              <a:rPr lang="en-US" sz="1600" dirty="0" err="1" smtClean="0"/>
              <a:t>finanțat</a:t>
            </a:r>
            <a:r>
              <a:rPr lang="en-US" sz="1600" dirty="0" smtClean="0"/>
              <a:t> </a:t>
            </a:r>
            <a:r>
              <a:rPr lang="en-US" sz="1600" dirty="0" err="1"/>
              <a:t>prin</a:t>
            </a:r>
            <a:r>
              <a:rPr lang="en-US" sz="1600" dirty="0"/>
              <a:t> </a:t>
            </a:r>
            <a:r>
              <a:rPr lang="en-US" sz="1600" dirty="0" err="1"/>
              <a:t>granturile</a:t>
            </a:r>
            <a:r>
              <a:rPr lang="en-US" sz="1600" dirty="0"/>
              <a:t> SEE 2009-2014, </a:t>
            </a:r>
            <a:r>
              <a:rPr lang="ro-RO" sz="1600" dirty="0"/>
              <a:t>î</a:t>
            </a:r>
            <a:r>
              <a:rPr lang="en-US" sz="1600" dirty="0"/>
              <a:t>n </a:t>
            </a:r>
            <a:r>
              <a:rPr lang="en-US" sz="1600" dirty="0" err="1"/>
              <a:t>cadrul</a:t>
            </a:r>
            <a:r>
              <a:rPr lang="en-US" sz="1600" dirty="0"/>
              <a:t> </a:t>
            </a:r>
            <a:r>
              <a:rPr lang="en-US" sz="1600" dirty="0" err="1"/>
              <a:t>Fondului</a:t>
            </a:r>
            <a:r>
              <a:rPr lang="en-US" sz="1600" dirty="0"/>
              <a:t> ONG </a:t>
            </a:r>
            <a:r>
              <a:rPr lang="en-US" sz="1600" dirty="0" err="1"/>
              <a:t>în</a:t>
            </a:r>
            <a:r>
              <a:rPr lang="en-US" sz="1600" dirty="0"/>
              <a:t> </a:t>
            </a:r>
            <a:r>
              <a:rPr lang="en-US" sz="1600" dirty="0" err="1"/>
              <a:t>România</a:t>
            </a:r>
            <a:endParaRPr lang="en-US" sz="1600" dirty="0"/>
          </a:p>
        </p:txBody>
      </p:sp>
      <p:sp>
        <p:nvSpPr>
          <p:cNvPr id="3" name="Subtitle 2"/>
          <p:cNvSpPr>
            <a:spLocks noGrp="1"/>
          </p:cNvSpPr>
          <p:nvPr>
            <p:ph type="subTitle" idx="1"/>
          </p:nvPr>
        </p:nvSpPr>
        <p:spPr>
          <a:xfrm>
            <a:off x="486137" y="4159599"/>
            <a:ext cx="8333771" cy="1869707"/>
          </a:xfrm>
        </p:spPr>
        <p:txBody>
          <a:bodyPr>
            <a:normAutofit/>
          </a:bodyPr>
          <a:lstStyle/>
          <a:p>
            <a:endParaRPr lang="en-US" sz="2400" b="1" dirty="0">
              <a:solidFill>
                <a:srgbClr val="00218C"/>
              </a:solidFill>
            </a:endParaRPr>
          </a:p>
          <a:p>
            <a:r>
              <a:rPr lang="ro-RO" sz="2400" b="1" dirty="0" smtClean="0">
                <a:solidFill>
                  <a:srgbClr val="00218C"/>
                </a:solidFill>
              </a:rPr>
              <a:t>Act.8</a:t>
            </a:r>
            <a:r>
              <a:rPr lang="ro-RO" sz="2400" b="1" dirty="0">
                <a:solidFill>
                  <a:srgbClr val="00218C"/>
                </a:solidFill>
              </a:rPr>
              <a:t>. Organizarea de vizite de informare si consultanta </a:t>
            </a:r>
            <a:r>
              <a:rPr lang="ro-RO" sz="2400" b="1" dirty="0" smtClean="0">
                <a:solidFill>
                  <a:srgbClr val="00218C"/>
                </a:solidFill>
              </a:rPr>
              <a:t>pentru</a:t>
            </a:r>
            <a:r>
              <a:rPr lang="en-US" sz="2400" b="1" dirty="0" smtClean="0">
                <a:solidFill>
                  <a:srgbClr val="00218C"/>
                </a:solidFill>
              </a:rPr>
              <a:t> </a:t>
            </a:r>
            <a:r>
              <a:rPr lang="en-US" sz="2400" b="1" dirty="0" err="1" smtClean="0">
                <a:solidFill>
                  <a:srgbClr val="00218C"/>
                </a:solidFill>
              </a:rPr>
              <a:t>serviciile</a:t>
            </a:r>
            <a:r>
              <a:rPr lang="ro-RO" sz="2400" b="1" dirty="0" smtClean="0">
                <a:solidFill>
                  <a:srgbClr val="00218C"/>
                </a:solidFill>
              </a:rPr>
              <a:t> </a:t>
            </a:r>
            <a:r>
              <a:rPr lang="ro-RO" sz="2400" b="1" dirty="0">
                <a:solidFill>
                  <a:srgbClr val="00218C"/>
                </a:solidFill>
              </a:rPr>
              <a:t>de asisteta sociala in diverse judete pe domeniul bolilor </a:t>
            </a:r>
            <a:r>
              <a:rPr lang="ro-RO" sz="2400" b="1" dirty="0" smtClean="0">
                <a:solidFill>
                  <a:srgbClr val="00218C"/>
                </a:solidFill>
              </a:rPr>
              <a:t>rare</a:t>
            </a:r>
            <a:endParaRPr lang="en-US" sz="2400" dirty="0">
              <a:solidFill>
                <a:srgbClr val="00218C"/>
              </a:solidFill>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148" y="1295400"/>
            <a:ext cx="8337816" cy="4118840"/>
          </a:xfrm>
        </p:spPr>
      </p:pic>
      <p:sp>
        <p:nvSpPr>
          <p:cNvPr id="5"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Centrul</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09117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884" y="1299410"/>
            <a:ext cx="8460607" cy="4726739"/>
          </a:xfrm>
        </p:spPr>
        <p:txBody>
          <a:bodyPr rtlCol="0">
            <a:noAutofit/>
          </a:bodyPr>
          <a:lstStyle/>
          <a:p>
            <a:pPr marL="0" indent="0" algn="just" fontAlgn="auto">
              <a:spcAft>
                <a:spcPts val="0"/>
              </a:spcAft>
              <a:buNone/>
              <a:defRPr/>
            </a:pPr>
            <a:r>
              <a:rPr lang="ro-RO" sz="2000" i="1" dirty="0" err="1" smtClean="0">
                <a:solidFill>
                  <a:srgbClr val="FF0000"/>
                </a:solidFill>
                <a:latin typeface="Trebuchet MS" pitchFamily="34" charset="0"/>
              </a:rPr>
              <a:t>Help</a:t>
            </a:r>
            <a:r>
              <a:rPr lang="ro-RO" sz="2000" i="1" dirty="0" smtClean="0">
                <a:solidFill>
                  <a:srgbClr val="FF0000"/>
                </a:solidFill>
                <a:latin typeface="Trebuchet MS" pitchFamily="34" charset="0"/>
              </a:rPr>
              <a:t> </a:t>
            </a:r>
            <a:r>
              <a:rPr lang="ro-RO" sz="2000" i="1" dirty="0">
                <a:solidFill>
                  <a:srgbClr val="FF0000"/>
                </a:solidFill>
                <a:latin typeface="Trebuchet MS" pitchFamily="34" charset="0"/>
              </a:rPr>
              <a:t>Line NoRo</a:t>
            </a:r>
            <a:r>
              <a:rPr lang="ro-RO" sz="2000" dirty="0">
                <a:solidFill>
                  <a:srgbClr val="FF0000"/>
                </a:solidFill>
                <a:latin typeface="Trebuchet MS" pitchFamily="34" charset="0"/>
              </a:rPr>
              <a:t> </a:t>
            </a:r>
            <a:r>
              <a:rPr lang="ro-RO" sz="2000" dirty="0" smtClean="0">
                <a:solidFill>
                  <a:srgbClr val="FF0000"/>
                </a:solidFill>
                <a:latin typeface="Trebuchet MS" pitchFamily="34" charset="0"/>
              </a:rPr>
              <a:t>se poate accesa la: </a:t>
            </a:r>
            <a:endParaRPr lang="en-US" sz="2000" dirty="0">
              <a:solidFill>
                <a:srgbClr val="FF0000"/>
              </a:solidFill>
              <a:latin typeface="Trebuchet MS" pitchFamily="34" charset="0"/>
            </a:endParaRPr>
          </a:p>
          <a:p>
            <a:pPr algn="just" fontAlgn="auto">
              <a:spcAft>
                <a:spcPts val="0"/>
              </a:spcAft>
              <a:buFont typeface="Arial" pitchFamily="34" charset="0"/>
              <a:buChar char="•"/>
              <a:defRPr/>
            </a:pPr>
            <a:r>
              <a:rPr lang="ro-RO" sz="2000" dirty="0">
                <a:solidFill>
                  <a:srgbClr val="00B050"/>
                </a:solidFill>
                <a:latin typeface="Trebuchet MS" pitchFamily="34" charset="0"/>
              </a:rPr>
              <a:t>Tel Verde (număr gratuit): 080-080-11-11 </a:t>
            </a:r>
            <a:endParaRPr lang="en-US" sz="2000" dirty="0">
              <a:solidFill>
                <a:srgbClr val="00B050"/>
              </a:solidFill>
              <a:latin typeface="Trebuchet MS" pitchFamily="34" charset="0"/>
            </a:endParaRPr>
          </a:p>
          <a:p>
            <a:pPr algn="just" fontAlgn="auto">
              <a:spcAft>
                <a:spcPts val="0"/>
              </a:spcAft>
              <a:buFont typeface="Arial" pitchFamily="34" charset="0"/>
              <a:buChar char="•"/>
              <a:defRPr/>
            </a:pPr>
            <a:r>
              <a:rPr lang="ro-RO" sz="2000" dirty="0" smtClean="0">
                <a:solidFill>
                  <a:srgbClr val="FF0000"/>
                </a:solidFill>
                <a:latin typeface="Trebuchet MS" pitchFamily="34" charset="0"/>
              </a:rPr>
              <a:t>sau </a:t>
            </a:r>
            <a:r>
              <a:rPr lang="ro-RO" sz="2000" dirty="0">
                <a:solidFill>
                  <a:srgbClr val="FF0000"/>
                </a:solidFill>
                <a:latin typeface="Trebuchet MS" pitchFamily="34" charset="0"/>
              </a:rPr>
              <a:t>e-mail: </a:t>
            </a:r>
            <a:r>
              <a:rPr lang="ro-RO" sz="2000" u="sng" dirty="0">
                <a:solidFill>
                  <a:srgbClr val="FF0000"/>
                </a:solidFill>
                <a:latin typeface="Trebuchet MS" pitchFamily="34" charset="0"/>
              </a:rPr>
              <a:t>office@apwromania.ro</a:t>
            </a:r>
            <a:r>
              <a:rPr lang="ro-RO" sz="2000" dirty="0">
                <a:solidFill>
                  <a:srgbClr val="FF0000"/>
                </a:solidFill>
                <a:latin typeface="Trebuchet MS" pitchFamily="34" charset="0"/>
              </a:rPr>
              <a:t> și </a:t>
            </a:r>
            <a:r>
              <a:rPr lang="ro-RO" sz="2000" u="sng" dirty="0">
                <a:solidFill>
                  <a:srgbClr val="FF0000"/>
                </a:solidFill>
                <a:latin typeface="Trebuchet MS" pitchFamily="34" charset="0"/>
              </a:rPr>
              <a:t>office@bolirareromania.ro</a:t>
            </a:r>
            <a:endParaRPr lang="en-US" sz="2000" dirty="0">
              <a:solidFill>
                <a:srgbClr val="FF0000"/>
              </a:solidFill>
              <a:latin typeface="Trebuchet MS" pitchFamily="34" charset="0"/>
            </a:endParaRPr>
          </a:p>
          <a:p>
            <a:pPr marL="0" indent="0" algn="just" fontAlgn="auto">
              <a:spcAft>
                <a:spcPts val="0"/>
              </a:spcAft>
              <a:buFont typeface="Times" pitchFamily="18" charset="0"/>
              <a:buNone/>
              <a:defRPr/>
            </a:pPr>
            <a:endParaRPr lang="en-US" sz="2000" dirty="0">
              <a:solidFill>
                <a:schemeClr val="tx1">
                  <a:lumMod val="50000"/>
                  <a:lumOff val="50000"/>
                </a:schemeClr>
              </a:solidFill>
              <a:latin typeface="Trebuchet MS" pitchFamily="34" charset="0"/>
            </a:endParaRPr>
          </a:p>
          <a:p>
            <a:pPr algn="just" fontAlgn="auto">
              <a:spcAft>
                <a:spcPts val="0"/>
              </a:spcAft>
              <a:buFont typeface="Arial" pitchFamily="34" charset="0"/>
              <a:buChar char="•"/>
              <a:defRPr/>
            </a:pPr>
            <a:r>
              <a:rPr lang="ro-RO" sz="2000" dirty="0">
                <a:solidFill>
                  <a:srgbClr val="2C268A"/>
                </a:solidFill>
                <a:latin typeface="Trebuchet MS" pitchFamily="34" charset="0"/>
              </a:rPr>
              <a:t>Pacienţii cu boli rare se confruntă frecvent cu </a:t>
            </a:r>
            <a:r>
              <a:rPr lang="ro-RO" sz="2000" dirty="0">
                <a:solidFill>
                  <a:srgbClr val="FF0000"/>
                </a:solidFill>
                <a:latin typeface="Trebuchet MS" pitchFamily="34" charset="0"/>
              </a:rPr>
              <a:t>lipsa critică de informaţii şi de suport. </a:t>
            </a:r>
            <a:endParaRPr lang="en-US" sz="2000" dirty="0">
              <a:solidFill>
                <a:srgbClr val="FF0000"/>
              </a:solidFill>
              <a:latin typeface="Trebuchet MS" pitchFamily="34" charset="0"/>
            </a:endParaRPr>
          </a:p>
          <a:p>
            <a:pPr algn="just" fontAlgn="auto">
              <a:spcAft>
                <a:spcPts val="0"/>
              </a:spcAft>
              <a:buFont typeface="Arial" pitchFamily="34" charset="0"/>
              <a:buChar char="•"/>
              <a:defRPr/>
            </a:pPr>
            <a:r>
              <a:rPr lang="ro-RO" sz="2000" dirty="0">
                <a:solidFill>
                  <a:srgbClr val="2C268A"/>
                </a:solidFill>
                <a:latin typeface="Trebuchet MS" pitchFamily="34" charset="0"/>
              </a:rPr>
              <a:t>La aflarea diagnosticului, sau a suspiciunii, pacienții au nevoie de suport psihologic, consiliere genetică, informații cross-border și informații cu privire la serviciile medicale și sociale disponibile în țară. </a:t>
            </a:r>
            <a:endParaRPr lang="en-US" sz="2000" dirty="0">
              <a:solidFill>
                <a:srgbClr val="2C268A"/>
              </a:solidFill>
              <a:latin typeface="Trebuchet MS" pitchFamily="34" charset="0"/>
            </a:endParaRPr>
          </a:p>
          <a:p>
            <a:pPr algn="just" fontAlgn="auto">
              <a:spcAft>
                <a:spcPts val="0"/>
              </a:spcAft>
              <a:buFont typeface="Arial" pitchFamily="34" charset="0"/>
              <a:buChar char="•"/>
              <a:defRPr/>
            </a:pPr>
            <a:r>
              <a:rPr lang="ro-RO" sz="2000" i="1" dirty="0">
                <a:solidFill>
                  <a:srgbClr val="FF0000"/>
                </a:solidFill>
                <a:latin typeface="Trebuchet MS" pitchFamily="34" charset="0"/>
              </a:rPr>
              <a:t>Help Line NoRo</a:t>
            </a:r>
            <a:r>
              <a:rPr lang="ro-RO" sz="2000" dirty="0">
                <a:solidFill>
                  <a:srgbClr val="FF0000"/>
                </a:solidFill>
                <a:latin typeface="Trebuchet MS" pitchFamily="34" charset="0"/>
              </a:rPr>
              <a:t> </a:t>
            </a:r>
            <a:r>
              <a:rPr lang="ro-RO" sz="2000" dirty="0">
                <a:solidFill>
                  <a:srgbClr val="2C268A"/>
                </a:solidFill>
                <a:latin typeface="Trebuchet MS" pitchFamily="34" charset="0"/>
              </a:rPr>
              <a:t>este un serviciu care dorește sa răspundă acestor nevoi, asigurând accesul la informații și acordând suport solicitantului. </a:t>
            </a:r>
            <a:endParaRPr lang="ro-RO" sz="2000" dirty="0" smtClean="0">
              <a:solidFill>
                <a:srgbClr val="2C268A"/>
              </a:solidFill>
              <a:latin typeface="Trebuchet MS" pitchFamily="34" charset="0"/>
            </a:endParaRPr>
          </a:p>
        </p:txBody>
      </p:sp>
      <p:sp>
        <p:nvSpPr>
          <p:cNvPr id="4" name="Footer Placeholder 3"/>
          <p:cNvSpPr>
            <a:spLocks noGrp="1"/>
          </p:cNvSpPr>
          <p:nvPr>
            <p:ph type="ftr" sz="quarter" idx="4294967295"/>
          </p:nvPr>
        </p:nvSpPr>
        <p:spPr>
          <a:xfrm>
            <a:off x="6062328" y="6111875"/>
            <a:ext cx="2286000" cy="365125"/>
          </a:xfrm>
          <a:prstGeom prst="rect">
            <a:avLst/>
          </a:prstGeom>
        </p:spPr>
        <p:txBody>
          <a:bodyPr/>
          <a:lstStyle/>
          <a:p>
            <a:pPr>
              <a:defRPr/>
            </a:pPr>
            <a:endParaRPr lang="fr-FR" sz="1000" dirty="0"/>
          </a:p>
          <a:p>
            <a:pPr>
              <a:defRPr/>
            </a:pPr>
            <a:endParaRPr lang="fr-FR" dirty="0"/>
          </a:p>
        </p:txBody>
      </p:sp>
      <p:sp>
        <p:nvSpPr>
          <p:cNvPr id="5"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alt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Help</a:t>
            </a:r>
            <a:r>
              <a:rPr lang="ro-RO" alt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Line </a:t>
            </a:r>
            <a:r>
              <a:rPr lang="ro-RO" altLang="en-US" sz="3200"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172966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183880" cy="4343400"/>
          </a:xfrm>
        </p:spPr>
        <p:txBody>
          <a:bodyPr>
            <a:normAutofit/>
          </a:bodyPr>
          <a:lstStyle/>
          <a:p>
            <a:r>
              <a:rPr lang="ro-RO" sz="2400" dirty="0" smtClean="0">
                <a:solidFill>
                  <a:srgbClr val="FF0000"/>
                </a:solidFill>
                <a:latin typeface="Times New Roman" panose="02020603050405020304" pitchFamily="18" charset="0"/>
                <a:cs typeface="Times New Roman" panose="02020603050405020304" pitchFamily="18" charset="0"/>
              </a:rPr>
              <a:t>Grupuri de pacienți afectați de aceeași boală rară</a:t>
            </a:r>
          </a:p>
          <a:p>
            <a:r>
              <a:rPr lang="ro-RO" sz="2400" dirty="0" smtClean="0">
                <a:solidFill>
                  <a:schemeClr val="tx2"/>
                </a:solidFill>
                <a:latin typeface="Cambria" panose="02040503050406030204" pitchFamily="18" charset="0"/>
              </a:rPr>
              <a:t>Fiecare </a:t>
            </a:r>
            <a:r>
              <a:rPr lang="ro-RO" sz="2400" dirty="0">
                <a:solidFill>
                  <a:schemeClr val="tx2"/>
                </a:solidFill>
                <a:latin typeface="Cambria" panose="02040503050406030204" pitchFamily="18" charset="0"/>
              </a:rPr>
              <a:t>serie de instruire şi recuperare este formată din12 persoane </a:t>
            </a:r>
            <a:r>
              <a:rPr lang="ro-RO" sz="2400" dirty="0" smtClean="0">
                <a:solidFill>
                  <a:schemeClr val="tx2"/>
                </a:solidFill>
                <a:latin typeface="Cambria" panose="02040503050406030204" pitchFamily="18" charset="0"/>
              </a:rPr>
              <a:t>cu </a:t>
            </a:r>
            <a:r>
              <a:rPr lang="ro-RO" sz="2400" dirty="0">
                <a:solidFill>
                  <a:schemeClr val="tx2"/>
                </a:solidFill>
                <a:latin typeface="Cambria" panose="02040503050406030204" pitchFamily="18" charset="0"/>
              </a:rPr>
              <a:t>același diagnostic sau suspectați de diagnosticul respectiv şi însoţitori acolo unde este neapărat </a:t>
            </a:r>
            <a:r>
              <a:rPr lang="ro-RO" sz="2400" dirty="0" smtClean="0">
                <a:solidFill>
                  <a:schemeClr val="tx2"/>
                </a:solidFill>
                <a:latin typeface="Cambria" panose="02040503050406030204" pitchFamily="18" charset="0"/>
              </a:rPr>
              <a:t>nevoie, din </a:t>
            </a:r>
            <a:r>
              <a:rPr lang="ro-RO" sz="2400" dirty="0">
                <a:solidFill>
                  <a:schemeClr val="tx2"/>
                </a:solidFill>
                <a:latin typeface="Cambria" panose="02040503050406030204" pitchFamily="18" charset="0"/>
              </a:rPr>
              <a:t>rândul </a:t>
            </a:r>
            <a:r>
              <a:rPr lang="ro-RO" sz="2400" dirty="0" smtClean="0">
                <a:solidFill>
                  <a:schemeClr val="tx2"/>
                </a:solidFill>
                <a:latin typeface="Cambria" panose="02040503050406030204" pitchFamily="18" charset="0"/>
              </a:rPr>
              <a:t>aparţinătorilor - </a:t>
            </a:r>
            <a:r>
              <a:rPr lang="ro-RO" sz="2400" dirty="0">
                <a:solidFill>
                  <a:schemeClr val="tx2"/>
                </a:solidFill>
                <a:latin typeface="Cambria" panose="02040503050406030204" pitchFamily="18" charset="0"/>
              </a:rPr>
              <a:t>12 </a:t>
            </a:r>
            <a:r>
              <a:rPr lang="ro-RO" sz="2400" dirty="0" smtClean="0">
                <a:solidFill>
                  <a:schemeClr val="tx2"/>
                </a:solidFill>
                <a:latin typeface="Cambria" panose="02040503050406030204" pitchFamily="18" charset="0"/>
              </a:rPr>
              <a:t>paturi de cazare</a:t>
            </a:r>
          </a:p>
        </p:txBody>
      </p:sp>
      <p:grpSp>
        <p:nvGrpSpPr>
          <p:cNvPr id="9" name="Group 8"/>
          <p:cNvGrpSpPr/>
          <p:nvPr/>
        </p:nvGrpSpPr>
        <p:grpSpPr>
          <a:xfrm>
            <a:off x="990600" y="4167858"/>
            <a:ext cx="7291033" cy="1761889"/>
            <a:chOff x="990600" y="4167858"/>
            <a:chExt cx="7291033" cy="176188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4167858"/>
              <a:ext cx="2629397" cy="1750395"/>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167858"/>
              <a:ext cx="2642833" cy="1761889"/>
            </a:xfrm>
            <a:prstGeom prst="rect">
              <a:avLst/>
            </a:prstGeom>
          </p:spPr>
        </p:pic>
        <p:pic>
          <p:nvPicPr>
            <p:cNvPr id="7" name="Picture 2" descr="F:\grupuri de pacienti\HPIM62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429000" y="4167858"/>
              <a:ext cx="2372094" cy="1755341"/>
            </a:xfrm>
            <a:prstGeom prst="rect">
              <a:avLst/>
            </a:prstGeom>
            <a:noFill/>
          </p:spPr>
        </p:pic>
      </p:grpSp>
      <p:sp>
        <p:nvSpPr>
          <p:cNvPr id="8"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Centrul rezidențial </a:t>
            </a:r>
            <a:r>
              <a:rPr lang="ro-RO"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9777004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183880" cy="4492752"/>
          </a:xfrm>
        </p:spPr>
        <p:txBody>
          <a:bodyPr/>
          <a:lstStyle/>
          <a:p>
            <a:r>
              <a:rPr lang="ro-RO" sz="2400" dirty="0">
                <a:solidFill>
                  <a:srgbClr val="FF0000"/>
                </a:solidFill>
                <a:latin typeface="Trebuchet MS" pitchFamily="34" charset="0"/>
                <a:cs typeface="Times New Roman" panose="02020603050405020304" pitchFamily="18" charset="0"/>
              </a:rPr>
              <a:t>Perioadă – 5 zile</a:t>
            </a:r>
          </a:p>
          <a:p>
            <a:endParaRPr lang="en-US" sz="2400" dirty="0" smtClean="0">
              <a:solidFill>
                <a:schemeClr val="tx2"/>
              </a:solidFill>
              <a:latin typeface="Trebuchet MS" pitchFamily="34" charset="0"/>
            </a:endParaRPr>
          </a:p>
          <a:p>
            <a:r>
              <a:rPr lang="en-US" sz="2400" dirty="0" err="1" smtClean="0">
                <a:solidFill>
                  <a:schemeClr val="tx2"/>
                </a:solidFill>
                <a:latin typeface="Trebuchet MS" pitchFamily="34" charset="0"/>
              </a:rPr>
              <a:t>Echipa</a:t>
            </a:r>
            <a:r>
              <a:rPr lang="en-US" sz="2400" dirty="0" smtClean="0">
                <a:solidFill>
                  <a:schemeClr val="tx2"/>
                </a:solidFill>
                <a:latin typeface="Trebuchet MS" pitchFamily="34" charset="0"/>
              </a:rPr>
              <a:t> </a:t>
            </a:r>
            <a:r>
              <a:rPr lang="en-US" sz="2400" dirty="0">
                <a:solidFill>
                  <a:schemeClr val="tx2"/>
                </a:solidFill>
                <a:latin typeface="Trebuchet MS" pitchFamily="34" charset="0"/>
              </a:rPr>
              <a:t>de </a:t>
            </a:r>
            <a:r>
              <a:rPr lang="en-US" sz="2400" dirty="0" err="1">
                <a:solidFill>
                  <a:schemeClr val="tx2"/>
                </a:solidFill>
                <a:latin typeface="Trebuchet MS" pitchFamily="34" charset="0"/>
              </a:rPr>
              <a:t>specialiști</a:t>
            </a:r>
            <a:r>
              <a:rPr lang="en-US" sz="2400" dirty="0">
                <a:solidFill>
                  <a:schemeClr val="tx2"/>
                </a:solidFill>
                <a:latin typeface="Trebuchet MS" pitchFamily="34" charset="0"/>
              </a:rPr>
              <a:t> </a:t>
            </a:r>
            <a:r>
              <a:rPr lang="en-US" sz="2400" dirty="0" err="1">
                <a:solidFill>
                  <a:schemeClr val="tx2"/>
                </a:solidFill>
                <a:latin typeface="Trebuchet MS" pitchFamily="34" charset="0"/>
              </a:rPr>
              <a:t>ai</a:t>
            </a:r>
            <a:r>
              <a:rPr lang="en-US" sz="2400" dirty="0">
                <a:solidFill>
                  <a:schemeClr val="tx2"/>
                </a:solidFill>
                <a:latin typeface="Trebuchet MS" pitchFamily="34" charset="0"/>
              </a:rPr>
              <a:t> </a:t>
            </a:r>
            <a:r>
              <a:rPr lang="en-US" sz="2400" dirty="0" err="1">
                <a:solidFill>
                  <a:schemeClr val="tx2"/>
                </a:solidFill>
                <a:latin typeface="Trebuchet MS" pitchFamily="34" charset="0"/>
              </a:rPr>
              <a:t>Centrului</a:t>
            </a:r>
            <a:r>
              <a:rPr lang="en-US" sz="2400" dirty="0">
                <a:solidFill>
                  <a:schemeClr val="tx2"/>
                </a:solidFill>
                <a:latin typeface="Trebuchet MS" pitchFamily="34" charset="0"/>
              </a:rPr>
              <a:t> NoRo </a:t>
            </a:r>
            <a:r>
              <a:rPr lang="en-US" sz="2400" dirty="0" err="1">
                <a:solidFill>
                  <a:schemeClr val="tx2"/>
                </a:solidFill>
                <a:latin typeface="Trebuchet MS" pitchFamily="34" charset="0"/>
              </a:rPr>
              <a:t>asigur</a:t>
            </a:r>
            <a:r>
              <a:rPr lang="ro-RO" sz="2400" dirty="0">
                <a:solidFill>
                  <a:schemeClr val="tx2"/>
                </a:solidFill>
                <a:latin typeface="Trebuchet MS" pitchFamily="34" charset="0"/>
              </a:rPr>
              <a:t>ă</a:t>
            </a:r>
            <a:r>
              <a:rPr lang="en-US" sz="2400" dirty="0">
                <a:solidFill>
                  <a:schemeClr val="tx2"/>
                </a:solidFill>
                <a:latin typeface="Trebuchet MS" pitchFamily="34" charset="0"/>
              </a:rPr>
              <a:t> 8 ore de program </a:t>
            </a:r>
            <a:r>
              <a:rPr lang="en-US" sz="2400" dirty="0" err="1">
                <a:solidFill>
                  <a:schemeClr val="tx2"/>
                </a:solidFill>
                <a:latin typeface="Trebuchet MS" pitchFamily="34" charset="0"/>
              </a:rPr>
              <a:t>zilnic</a:t>
            </a:r>
            <a:r>
              <a:rPr lang="en-US" sz="2400" dirty="0">
                <a:solidFill>
                  <a:schemeClr val="tx2"/>
                </a:solidFill>
                <a:latin typeface="Trebuchet MS" pitchFamily="34" charset="0"/>
              </a:rPr>
              <a:t>, </a:t>
            </a:r>
            <a:r>
              <a:rPr lang="en-US" sz="2400" dirty="0" err="1">
                <a:solidFill>
                  <a:schemeClr val="tx2"/>
                </a:solidFill>
                <a:latin typeface="Trebuchet MS" pitchFamily="34" charset="0"/>
              </a:rPr>
              <a:t>iar</a:t>
            </a:r>
            <a:r>
              <a:rPr lang="en-US" sz="2400" dirty="0">
                <a:solidFill>
                  <a:schemeClr val="tx2"/>
                </a:solidFill>
                <a:latin typeface="Trebuchet MS" pitchFamily="34" charset="0"/>
              </a:rPr>
              <a:t> </a:t>
            </a:r>
            <a:r>
              <a:rPr lang="en-US" sz="2400" dirty="0" err="1">
                <a:solidFill>
                  <a:schemeClr val="tx2"/>
                </a:solidFill>
                <a:latin typeface="Trebuchet MS" pitchFamily="34" charset="0"/>
              </a:rPr>
              <a:t>pe</a:t>
            </a:r>
            <a:r>
              <a:rPr lang="en-US" sz="2400" dirty="0">
                <a:solidFill>
                  <a:schemeClr val="tx2"/>
                </a:solidFill>
                <a:latin typeface="Trebuchet MS" pitchFamily="34" charset="0"/>
              </a:rPr>
              <a:t> </a:t>
            </a:r>
            <a:r>
              <a:rPr lang="en-US" sz="2400" dirty="0" err="1">
                <a:solidFill>
                  <a:schemeClr val="tx2"/>
                </a:solidFill>
                <a:latin typeface="Trebuchet MS" pitchFamily="34" charset="0"/>
              </a:rPr>
              <a:t>timpul</a:t>
            </a:r>
            <a:r>
              <a:rPr lang="en-US" sz="2400" dirty="0">
                <a:solidFill>
                  <a:schemeClr val="tx2"/>
                </a:solidFill>
                <a:latin typeface="Trebuchet MS" pitchFamily="34" charset="0"/>
              </a:rPr>
              <a:t> </a:t>
            </a:r>
            <a:r>
              <a:rPr lang="en-US" sz="2400" dirty="0" err="1">
                <a:solidFill>
                  <a:schemeClr val="tx2"/>
                </a:solidFill>
                <a:latin typeface="Trebuchet MS" pitchFamily="34" charset="0"/>
              </a:rPr>
              <a:t>nopții</a:t>
            </a:r>
            <a:r>
              <a:rPr lang="en-US" sz="2400" dirty="0">
                <a:solidFill>
                  <a:schemeClr val="tx2"/>
                </a:solidFill>
                <a:latin typeface="Trebuchet MS" pitchFamily="34" charset="0"/>
              </a:rPr>
              <a:t>, </a:t>
            </a:r>
            <a:r>
              <a:rPr lang="en-US" sz="2400" dirty="0" err="1">
                <a:solidFill>
                  <a:schemeClr val="tx2"/>
                </a:solidFill>
                <a:latin typeface="Trebuchet MS" pitchFamily="34" charset="0"/>
              </a:rPr>
              <a:t>beneficiarii</a:t>
            </a:r>
            <a:r>
              <a:rPr lang="en-US" sz="2400" dirty="0">
                <a:solidFill>
                  <a:schemeClr val="tx2"/>
                </a:solidFill>
                <a:latin typeface="Trebuchet MS" pitchFamily="34" charset="0"/>
              </a:rPr>
              <a:t> </a:t>
            </a:r>
            <a:r>
              <a:rPr lang="en-US" sz="2400" dirty="0" err="1">
                <a:solidFill>
                  <a:schemeClr val="tx2"/>
                </a:solidFill>
                <a:latin typeface="Trebuchet MS" pitchFamily="34" charset="0"/>
              </a:rPr>
              <a:t>sunt</a:t>
            </a:r>
            <a:r>
              <a:rPr lang="en-US" sz="2400" dirty="0">
                <a:solidFill>
                  <a:schemeClr val="tx2"/>
                </a:solidFill>
                <a:latin typeface="Trebuchet MS" pitchFamily="34" charset="0"/>
              </a:rPr>
              <a:t> </a:t>
            </a:r>
            <a:r>
              <a:rPr lang="en-US" sz="2400" dirty="0" err="1">
                <a:solidFill>
                  <a:schemeClr val="tx2"/>
                </a:solidFill>
                <a:latin typeface="Trebuchet MS" pitchFamily="34" charset="0"/>
              </a:rPr>
              <a:t>supravegheați</a:t>
            </a:r>
            <a:r>
              <a:rPr lang="en-US" sz="2400" dirty="0">
                <a:solidFill>
                  <a:schemeClr val="tx2"/>
                </a:solidFill>
                <a:latin typeface="Trebuchet MS" pitchFamily="34" charset="0"/>
              </a:rPr>
              <a:t> de personal </a:t>
            </a:r>
            <a:r>
              <a:rPr lang="en-US" sz="2400" dirty="0" err="1">
                <a:solidFill>
                  <a:schemeClr val="tx2"/>
                </a:solidFill>
                <a:latin typeface="Trebuchet MS" pitchFamily="34" charset="0"/>
              </a:rPr>
              <a:t>specializat</a:t>
            </a:r>
            <a:r>
              <a:rPr lang="en-US" sz="2400" dirty="0" smtClean="0">
                <a:solidFill>
                  <a:schemeClr val="tx2"/>
                </a:solidFill>
                <a:latin typeface="Trebuchet MS" pitchFamily="34" charset="0"/>
              </a:rPr>
              <a:t>.</a:t>
            </a:r>
            <a:endParaRPr lang="en-US" dirty="0">
              <a:latin typeface="Trebuchet MS" pitchFamily="34" charset="0"/>
            </a:endParaRPr>
          </a:p>
        </p:txBody>
      </p:sp>
      <p:grpSp>
        <p:nvGrpSpPr>
          <p:cNvPr id="10" name="Group 9"/>
          <p:cNvGrpSpPr/>
          <p:nvPr/>
        </p:nvGrpSpPr>
        <p:grpSpPr>
          <a:xfrm>
            <a:off x="418700" y="3770492"/>
            <a:ext cx="8312333" cy="2133600"/>
            <a:chOff x="457200" y="3770492"/>
            <a:chExt cx="8312333" cy="213360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9083" y="3770492"/>
              <a:ext cx="3110450" cy="2105891"/>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770492"/>
              <a:ext cx="3160086" cy="2105891"/>
            </a:xfrm>
            <a:prstGeom prst="rect">
              <a:avLst/>
            </a:prstGeom>
          </p:spPr>
        </p:pic>
        <p:pic>
          <p:nvPicPr>
            <p:cNvPr id="6" name="Picture 2" descr="F:\grupuri de pacienti\HPIM65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819400" y="3770492"/>
              <a:ext cx="2839683" cy="2133600"/>
            </a:xfrm>
            <a:prstGeom prst="rect">
              <a:avLst/>
            </a:prstGeom>
            <a:noFill/>
          </p:spPr>
        </p:pic>
      </p:grpSp>
      <p:sp>
        <p:nvSpPr>
          <p:cNvPr id="9"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Centrul rezidențial </a:t>
            </a:r>
            <a:r>
              <a:rPr lang="ro-RO"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607882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92192"/>
            <a:ext cx="8397240" cy="5056208"/>
          </a:xfrm>
        </p:spPr>
        <p:txBody>
          <a:bodyPr>
            <a:noAutofit/>
          </a:bodyPr>
          <a:lstStyle/>
          <a:p>
            <a:pPr algn="just"/>
            <a:r>
              <a:rPr lang="ro-RO" sz="2000" i="1" dirty="0">
                <a:solidFill>
                  <a:srgbClr val="FF0000"/>
                </a:solidFill>
                <a:latin typeface="Trebuchet MS" pitchFamily="34" charset="0"/>
              </a:rPr>
              <a:t>În funcție de diagnostic, în programul de instruire sunt incluși pacienții și însoțitorii sau numai însoțitorii. </a:t>
            </a:r>
            <a:endParaRPr lang="ro-RO" sz="2000" i="1" dirty="0" smtClean="0">
              <a:solidFill>
                <a:srgbClr val="FF0000"/>
              </a:solidFill>
              <a:latin typeface="Trebuchet MS" pitchFamily="34" charset="0"/>
            </a:endParaRPr>
          </a:p>
          <a:p>
            <a:pPr algn="just"/>
            <a:r>
              <a:rPr lang="ro-RO" sz="2000" dirty="0" smtClean="0">
                <a:solidFill>
                  <a:schemeClr val="tx2"/>
                </a:solidFill>
                <a:latin typeface="Trebuchet MS" pitchFamily="34" charset="0"/>
              </a:rPr>
              <a:t>Pe </a:t>
            </a:r>
            <a:r>
              <a:rPr lang="ro-RO" sz="2000" dirty="0">
                <a:solidFill>
                  <a:schemeClr val="tx2"/>
                </a:solidFill>
                <a:latin typeface="Trebuchet MS" pitchFamily="34" charset="0"/>
              </a:rPr>
              <a:t>perioada grupului </a:t>
            </a:r>
            <a:r>
              <a:rPr lang="ro-RO" sz="2000" b="1" dirty="0">
                <a:solidFill>
                  <a:srgbClr val="FF0000"/>
                </a:solidFill>
                <a:effectLst>
                  <a:outerShdw blurRad="38100" dist="38100" dir="2700000" algn="tl">
                    <a:srgbClr val="000000">
                      <a:alpha val="43137"/>
                    </a:srgbClr>
                  </a:outerShdw>
                </a:effectLst>
                <a:latin typeface="Trebuchet MS" pitchFamily="34" charset="0"/>
              </a:rPr>
              <a:t>sunt invitați specialiști, colaboratori ai APWR </a:t>
            </a:r>
            <a:r>
              <a:rPr lang="ro-RO" sz="2000" dirty="0">
                <a:solidFill>
                  <a:schemeClr val="tx2"/>
                </a:solidFill>
                <a:latin typeface="Trebuchet MS" pitchFamily="34" charset="0"/>
              </a:rPr>
              <a:t>din diferite centre universitare, care ajută pacienții sau însoțitorii să înțeleagă mai bine boala și cum să-i facă față în fiecare zi, dacă apar anumite complicații ale bolii sau dacă pur și simplu, nu au un diagnostic clar.</a:t>
            </a:r>
            <a:r>
              <a:rPr lang="ro-RO" sz="2000" b="1" dirty="0">
                <a:solidFill>
                  <a:schemeClr val="tx2"/>
                </a:solidFill>
                <a:latin typeface="Trebuchet MS" pitchFamily="34" charset="0"/>
              </a:rPr>
              <a:t> </a:t>
            </a:r>
            <a:endParaRPr lang="ro-RO" sz="2000" b="1" dirty="0" smtClean="0">
              <a:solidFill>
                <a:schemeClr val="tx2"/>
              </a:solidFill>
              <a:latin typeface="Trebuchet MS" pitchFamily="34" charset="0"/>
            </a:endParaRPr>
          </a:p>
          <a:p>
            <a:pPr algn="just"/>
            <a:r>
              <a:rPr lang="ro-RO" sz="2000" dirty="0" smtClean="0">
                <a:solidFill>
                  <a:schemeClr val="tx2"/>
                </a:solidFill>
                <a:latin typeface="Trebuchet MS" pitchFamily="34" charset="0"/>
              </a:rPr>
              <a:t>Avem</a:t>
            </a:r>
            <a:r>
              <a:rPr lang="ro-RO" sz="2000" dirty="0">
                <a:solidFill>
                  <a:schemeClr val="tx2"/>
                </a:solidFill>
                <a:latin typeface="Trebuchet MS" pitchFamily="34" charset="0"/>
              </a:rPr>
              <a:t>, de asemenea, posibilitatea organizării de </a:t>
            </a:r>
            <a:r>
              <a:rPr lang="ro-RO" sz="2000" b="1" dirty="0">
                <a:solidFill>
                  <a:srgbClr val="FF0000"/>
                </a:solidFill>
                <a:effectLst>
                  <a:outerShdw blurRad="38100" dist="38100" dir="2700000" algn="tl">
                    <a:srgbClr val="000000">
                      <a:alpha val="43137"/>
                    </a:srgbClr>
                  </a:outerShdw>
                </a:effectLst>
                <a:latin typeface="Trebuchet MS" pitchFamily="34" charset="0"/>
              </a:rPr>
              <a:t>teleconferințe </a:t>
            </a:r>
            <a:r>
              <a:rPr lang="ro-RO" sz="2000" dirty="0">
                <a:solidFill>
                  <a:schemeClr val="tx2"/>
                </a:solidFill>
                <a:latin typeface="Trebuchet MS" pitchFamily="34" charset="0"/>
              </a:rPr>
              <a:t>împreună cu diferite centre universitare pentru a discuta anumite cazuri sau pentru a oferi instruire „la distanță”. </a:t>
            </a:r>
            <a:endParaRPr lang="ro-RO" sz="2000" dirty="0" smtClean="0">
              <a:solidFill>
                <a:schemeClr val="tx2"/>
              </a:solidFill>
              <a:latin typeface="Trebuchet MS" pitchFamily="34" charset="0"/>
            </a:endParaRPr>
          </a:p>
          <a:p>
            <a:pPr algn="just"/>
            <a:r>
              <a:rPr lang="ro-RO" sz="2000" b="1" dirty="0" smtClean="0">
                <a:solidFill>
                  <a:srgbClr val="FF0000"/>
                </a:solidFill>
                <a:effectLst>
                  <a:outerShdw blurRad="38100" dist="38100" dir="2700000" algn="tl">
                    <a:srgbClr val="000000">
                      <a:alpha val="43137"/>
                    </a:srgbClr>
                  </a:outerShdw>
                </a:effectLst>
                <a:latin typeface="Trebuchet MS" pitchFamily="34" charset="0"/>
              </a:rPr>
              <a:t>Programele </a:t>
            </a:r>
            <a:r>
              <a:rPr lang="ro-RO" sz="2000" b="1" dirty="0">
                <a:solidFill>
                  <a:srgbClr val="FF0000"/>
                </a:solidFill>
                <a:effectLst>
                  <a:outerShdw blurRad="38100" dist="38100" dir="2700000" algn="tl">
                    <a:srgbClr val="000000">
                      <a:alpha val="43137"/>
                    </a:srgbClr>
                  </a:outerShdw>
                </a:effectLst>
                <a:latin typeface="Trebuchet MS" pitchFamily="34" charset="0"/>
              </a:rPr>
              <a:t>de instruire a grupului </a:t>
            </a:r>
            <a:endParaRPr lang="ro-RO" sz="2000" b="1" dirty="0" smtClean="0">
              <a:solidFill>
                <a:srgbClr val="FF0000"/>
              </a:solidFill>
              <a:effectLst>
                <a:outerShdw blurRad="38100" dist="38100" dir="2700000" algn="tl">
                  <a:srgbClr val="000000">
                    <a:alpha val="43137"/>
                  </a:srgbClr>
                </a:outerShdw>
              </a:effectLst>
              <a:latin typeface="Trebuchet MS" pitchFamily="34" charset="0"/>
            </a:endParaRPr>
          </a:p>
          <a:p>
            <a:pPr marL="0" indent="0" algn="just">
              <a:buNone/>
            </a:pPr>
            <a:r>
              <a:rPr lang="en-US" sz="2000" b="1" dirty="0" smtClean="0">
                <a:solidFill>
                  <a:srgbClr val="FF0000"/>
                </a:solidFill>
                <a:effectLst>
                  <a:outerShdw blurRad="38100" dist="38100" dir="2700000" algn="tl">
                    <a:srgbClr val="000000">
                      <a:alpha val="43137"/>
                    </a:srgbClr>
                  </a:outerShdw>
                </a:effectLst>
                <a:latin typeface="Trebuchet MS" pitchFamily="34" charset="0"/>
              </a:rPr>
              <a:t>      </a:t>
            </a:r>
            <a:r>
              <a:rPr lang="ro-RO" sz="2000" b="1" dirty="0" smtClean="0">
                <a:solidFill>
                  <a:srgbClr val="FF0000"/>
                </a:solidFill>
                <a:effectLst>
                  <a:outerShdw blurRad="38100" dist="38100" dir="2700000" algn="tl">
                    <a:srgbClr val="000000">
                      <a:alpha val="43137"/>
                    </a:srgbClr>
                  </a:outerShdw>
                </a:effectLst>
                <a:latin typeface="Trebuchet MS" pitchFamily="34" charset="0"/>
              </a:rPr>
              <a:t>sunt </a:t>
            </a:r>
            <a:r>
              <a:rPr lang="ro-RO" sz="2000" b="1" dirty="0">
                <a:solidFill>
                  <a:srgbClr val="FF0000"/>
                </a:solidFill>
                <a:effectLst>
                  <a:outerShdw blurRad="38100" dist="38100" dir="2700000" algn="tl">
                    <a:srgbClr val="000000">
                      <a:alpha val="43137"/>
                    </a:srgbClr>
                  </a:outerShdw>
                </a:effectLst>
                <a:latin typeface="Trebuchet MS" pitchFamily="34" charset="0"/>
              </a:rPr>
              <a:t>personalizate </a:t>
            </a:r>
            <a:r>
              <a:rPr lang="ro-RO" sz="2000" dirty="0">
                <a:solidFill>
                  <a:schemeClr val="tx2"/>
                </a:solidFill>
                <a:latin typeface="Trebuchet MS" pitchFamily="34" charset="0"/>
              </a:rPr>
              <a:t>pe patologie, la fel și </a:t>
            </a:r>
          </a:p>
          <a:p>
            <a:pPr marL="0" indent="0" algn="just">
              <a:buNone/>
            </a:pP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programul </a:t>
            </a:r>
            <a:r>
              <a:rPr lang="ro-RO" sz="2000" dirty="0">
                <a:solidFill>
                  <a:schemeClr val="tx2"/>
                </a:solidFill>
                <a:latin typeface="Trebuchet MS" pitchFamily="34" charset="0"/>
              </a:rPr>
              <a:t>terapeutic în care sunt </a:t>
            </a:r>
            <a:r>
              <a:rPr lang="ro-RO" sz="2000" dirty="0" smtClean="0">
                <a:solidFill>
                  <a:schemeClr val="tx2"/>
                </a:solidFill>
                <a:latin typeface="Trebuchet MS" pitchFamily="34" charset="0"/>
              </a:rPr>
              <a:t>incluși</a:t>
            </a:r>
          </a:p>
          <a:p>
            <a:pPr marL="0" indent="0" algn="just">
              <a:buNone/>
            </a:pPr>
            <a:r>
              <a:rPr lang="ro-RO" sz="2000" dirty="0" smtClean="0">
                <a:solidFill>
                  <a:schemeClr val="tx2"/>
                </a:solidFill>
                <a:latin typeface="Trebuchet MS" pitchFamily="34" charset="0"/>
              </a:rPr>
              <a:t> </a:t>
            </a: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în </a:t>
            </a:r>
            <a:r>
              <a:rPr lang="ro-RO" sz="2000" dirty="0">
                <a:solidFill>
                  <a:schemeClr val="tx2"/>
                </a:solidFill>
                <a:latin typeface="Trebuchet MS" pitchFamily="34" charset="0"/>
              </a:rPr>
              <a:t>această perioadă pacienții.</a:t>
            </a:r>
            <a:endParaRPr lang="en-US" sz="2000" dirty="0">
              <a:solidFill>
                <a:schemeClr val="tx2"/>
              </a:solidFill>
              <a:latin typeface="Trebuchet MS" pitchFamily="34" charset="0"/>
            </a:endParaRPr>
          </a:p>
          <a:p>
            <a:pPr algn="just"/>
            <a:endParaRPr lang="en-US" sz="2000" dirty="0">
              <a:solidFill>
                <a:schemeClr val="tx2"/>
              </a:solidFill>
              <a:latin typeface="Trebuchet MS"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4714" y="4504619"/>
            <a:ext cx="2640042" cy="1767301"/>
          </a:xfrm>
          <a:prstGeom prst="rect">
            <a:avLst/>
          </a:prstGeom>
        </p:spPr>
      </p:pic>
      <p:sp>
        <p:nvSpPr>
          <p:cNvPr id="8"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Centrul rezidențial </a:t>
            </a:r>
            <a:r>
              <a:rPr lang="ro-RO"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510010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135" y="1203960"/>
            <a:ext cx="6578066" cy="5120640"/>
          </a:xfrm>
        </p:spPr>
        <p:txBody>
          <a:bodyPr>
            <a:noAutofit/>
          </a:bodyPr>
          <a:lstStyle/>
          <a:p>
            <a:pPr marL="0" indent="0" algn="just"/>
            <a:r>
              <a:rPr lang="ro-RO" sz="2000" b="1" dirty="0" smtClean="0">
                <a:solidFill>
                  <a:srgbClr val="FF0000"/>
                </a:solidFill>
                <a:latin typeface="Trebuchet MS" pitchFamily="34" charset="0"/>
              </a:rPr>
              <a:t>evaluarea interdisciplinară </a:t>
            </a:r>
            <a:r>
              <a:rPr lang="ro-RO" sz="2000" dirty="0">
                <a:solidFill>
                  <a:schemeClr val="tx2"/>
                </a:solidFill>
                <a:latin typeface="Trebuchet MS" pitchFamily="34" charset="0"/>
              </a:rPr>
              <a:t>(</a:t>
            </a:r>
            <a:r>
              <a:rPr lang="ro-RO" sz="2000" dirty="0" smtClean="0">
                <a:solidFill>
                  <a:schemeClr val="tx2"/>
                </a:solidFill>
                <a:latin typeface="Trebuchet MS" pitchFamily="34" charset="0"/>
              </a:rPr>
              <a:t>medicală, psihologică, </a:t>
            </a:r>
            <a:r>
              <a:rPr lang="ro-RO" sz="2000" dirty="0" err="1" smtClean="0">
                <a:solidFill>
                  <a:schemeClr val="tx2"/>
                </a:solidFill>
                <a:latin typeface="Trebuchet MS" pitchFamily="34" charset="0"/>
              </a:rPr>
              <a:t>kinetică</a:t>
            </a:r>
            <a:r>
              <a:rPr lang="ro-RO" sz="2000" dirty="0" smtClean="0">
                <a:solidFill>
                  <a:schemeClr val="tx2"/>
                </a:solidFill>
                <a:latin typeface="Trebuchet MS" pitchFamily="34" charset="0"/>
              </a:rPr>
              <a:t> </a:t>
            </a:r>
            <a:r>
              <a:rPr lang="ro-RO" sz="2000" dirty="0">
                <a:solidFill>
                  <a:schemeClr val="tx2"/>
                </a:solidFill>
                <a:latin typeface="Trebuchet MS" pitchFamily="34" charset="0"/>
              </a:rPr>
              <a:t>ș</a:t>
            </a:r>
            <a:r>
              <a:rPr lang="ro-RO" sz="2000" dirty="0" smtClean="0">
                <a:solidFill>
                  <a:schemeClr val="tx2"/>
                </a:solidFill>
                <a:latin typeface="Trebuchet MS" pitchFamily="34" charset="0"/>
              </a:rPr>
              <a:t>i socială), </a:t>
            </a:r>
            <a:r>
              <a:rPr lang="ro-RO" sz="2000" dirty="0">
                <a:solidFill>
                  <a:schemeClr val="tx2"/>
                </a:solidFill>
                <a:latin typeface="Trebuchet MS" pitchFamily="34" charset="0"/>
              </a:rPr>
              <a:t>urmate de</a:t>
            </a:r>
            <a:r>
              <a:rPr lang="ro-RO" sz="2000" b="1" dirty="0">
                <a:solidFill>
                  <a:schemeClr val="tx2"/>
                </a:solidFill>
                <a:latin typeface="Trebuchet MS" pitchFamily="34" charset="0"/>
              </a:rPr>
              <a:t> </a:t>
            </a:r>
            <a:endParaRPr lang="ro-RO" sz="2000" b="1" dirty="0" smtClean="0">
              <a:solidFill>
                <a:schemeClr val="tx2"/>
              </a:solidFill>
              <a:latin typeface="Trebuchet MS" pitchFamily="34" charset="0"/>
            </a:endParaRPr>
          </a:p>
          <a:p>
            <a:pPr marL="0" indent="0" algn="just"/>
            <a:endParaRPr lang="ro-RO" sz="2000" b="1" dirty="0" smtClean="0">
              <a:solidFill>
                <a:schemeClr val="tx2"/>
              </a:solidFill>
              <a:latin typeface="Trebuchet MS" pitchFamily="34" charset="0"/>
            </a:endParaRPr>
          </a:p>
          <a:p>
            <a:pPr marL="0" indent="0" algn="just"/>
            <a:r>
              <a:rPr lang="ro-RO" sz="2000" b="1" dirty="0" smtClean="0">
                <a:solidFill>
                  <a:srgbClr val="FF0000"/>
                </a:solidFill>
                <a:latin typeface="Trebuchet MS" pitchFamily="34" charset="0"/>
              </a:rPr>
              <a:t>instruire </a:t>
            </a:r>
            <a:r>
              <a:rPr lang="ro-RO" sz="2000" b="1" dirty="0">
                <a:solidFill>
                  <a:srgbClr val="FF0000"/>
                </a:solidFill>
                <a:latin typeface="Trebuchet MS" pitchFamily="34" charset="0"/>
              </a:rPr>
              <a:t>în managementul bolii</a:t>
            </a:r>
            <a:r>
              <a:rPr lang="ro-RO" sz="2000" dirty="0">
                <a:solidFill>
                  <a:srgbClr val="FF0000"/>
                </a:solidFill>
                <a:latin typeface="Trebuchet MS" pitchFamily="34" charset="0"/>
              </a:rPr>
              <a:t> </a:t>
            </a:r>
            <a:r>
              <a:rPr lang="ro-RO" sz="2000" dirty="0">
                <a:solidFill>
                  <a:schemeClr val="tx2"/>
                </a:solidFill>
                <a:latin typeface="Trebuchet MS" pitchFamily="34" charset="0"/>
              </a:rPr>
              <a:t>rare (cu o parte teoretică şi una practică, incluzând şi consiliere psihologică </a:t>
            </a:r>
            <a:r>
              <a:rPr lang="ro-RO" sz="2000" dirty="0" smtClean="0">
                <a:solidFill>
                  <a:schemeClr val="tx2"/>
                </a:solidFill>
                <a:latin typeface="Trebuchet MS" pitchFamily="34" charset="0"/>
              </a:rPr>
              <a:t>și socială,  individuală </a:t>
            </a:r>
            <a:r>
              <a:rPr lang="ro-RO" sz="2000" dirty="0">
                <a:solidFill>
                  <a:schemeClr val="tx2"/>
                </a:solidFill>
                <a:latin typeface="Trebuchet MS" pitchFamily="34" charset="0"/>
              </a:rPr>
              <a:t>şi de grup</a:t>
            </a:r>
            <a:r>
              <a:rPr lang="ro-RO" sz="2000" dirty="0" smtClean="0">
                <a:solidFill>
                  <a:schemeClr val="tx2"/>
                </a:solidFill>
                <a:latin typeface="Trebuchet MS" pitchFamily="34" charset="0"/>
              </a:rPr>
              <a:t>),</a:t>
            </a:r>
          </a:p>
          <a:p>
            <a:pPr marL="0" indent="0" algn="just"/>
            <a:endParaRPr lang="ro-RO" sz="2000" dirty="0" smtClean="0">
              <a:solidFill>
                <a:schemeClr val="tx2"/>
              </a:solidFill>
              <a:latin typeface="Trebuchet MS" pitchFamily="34" charset="0"/>
            </a:endParaRPr>
          </a:p>
          <a:p>
            <a:pPr marL="0" indent="0" algn="just"/>
            <a:r>
              <a:rPr lang="it-IT" sz="2000" b="1" dirty="0" smtClean="0">
                <a:solidFill>
                  <a:srgbClr val="FF0000"/>
                </a:solidFill>
                <a:latin typeface="Trebuchet MS" pitchFamily="34" charset="0"/>
              </a:rPr>
              <a:t>activităţi </a:t>
            </a:r>
            <a:r>
              <a:rPr lang="it-IT" sz="2000" b="1" dirty="0">
                <a:solidFill>
                  <a:srgbClr val="FF0000"/>
                </a:solidFill>
                <a:latin typeface="Trebuchet MS" pitchFamily="34" charset="0"/>
              </a:rPr>
              <a:t>de recuperare</a:t>
            </a:r>
            <a:r>
              <a:rPr lang="it-IT" sz="2000" dirty="0">
                <a:solidFill>
                  <a:schemeClr val="tx2"/>
                </a:solidFill>
                <a:latin typeface="Trebuchet MS" pitchFamily="34" charset="0"/>
              </a:rPr>
              <a:t> prin terapie ocupaţională, terapie prin artă, kinetoterapie, terapie senzorială, hidroterapie, masaj, terapie </a:t>
            </a:r>
            <a:r>
              <a:rPr lang="it-IT" sz="2000" dirty="0" smtClean="0">
                <a:solidFill>
                  <a:schemeClr val="tx2"/>
                </a:solidFill>
                <a:latin typeface="Trebuchet MS" pitchFamily="34" charset="0"/>
              </a:rPr>
              <a:t>comportamental</a:t>
            </a:r>
            <a:r>
              <a:rPr lang="ro-RO" sz="2000" dirty="0" smtClean="0">
                <a:solidFill>
                  <a:schemeClr val="tx2"/>
                </a:solidFill>
                <a:latin typeface="Trebuchet MS" pitchFamily="34" charset="0"/>
              </a:rPr>
              <a:t>ă</a:t>
            </a:r>
            <a:r>
              <a:rPr lang="it-IT" sz="2000" dirty="0" smtClean="0">
                <a:solidFill>
                  <a:schemeClr val="tx2"/>
                </a:solidFill>
                <a:latin typeface="Trebuchet MS" pitchFamily="34" charset="0"/>
              </a:rPr>
              <a:t>, </a:t>
            </a:r>
            <a:r>
              <a:rPr lang="it-IT" sz="2000" dirty="0">
                <a:solidFill>
                  <a:schemeClr val="tx2"/>
                </a:solidFill>
                <a:latin typeface="Trebuchet MS" pitchFamily="34" charset="0"/>
              </a:rPr>
              <a:t>logopedie, terapie </a:t>
            </a:r>
            <a:r>
              <a:rPr lang="it-IT" sz="2000" dirty="0" smtClean="0">
                <a:solidFill>
                  <a:schemeClr val="tx2"/>
                </a:solidFill>
                <a:latin typeface="Trebuchet MS" pitchFamily="34" charset="0"/>
              </a:rPr>
              <a:t>senzorial</a:t>
            </a:r>
            <a:r>
              <a:rPr lang="ro-RO" sz="2000" dirty="0" smtClean="0">
                <a:solidFill>
                  <a:schemeClr val="tx2"/>
                </a:solidFill>
                <a:latin typeface="Trebuchet MS" pitchFamily="34" charset="0"/>
              </a:rPr>
              <a:t>ă</a:t>
            </a:r>
            <a:r>
              <a:rPr lang="it-IT" sz="2000" dirty="0" smtClean="0">
                <a:solidFill>
                  <a:schemeClr val="tx2"/>
                </a:solidFill>
                <a:latin typeface="Trebuchet MS" pitchFamily="34" charset="0"/>
              </a:rPr>
              <a:t> </a:t>
            </a:r>
            <a:r>
              <a:rPr lang="ro-RO" sz="2000" dirty="0">
                <a:solidFill>
                  <a:schemeClr val="tx2"/>
                </a:solidFill>
                <a:latin typeface="Trebuchet MS" pitchFamily="34" charset="0"/>
              </a:rPr>
              <a:t>ș</a:t>
            </a:r>
            <a:r>
              <a:rPr lang="it-IT" sz="2000" dirty="0" smtClean="0">
                <a:solidFill>
                  <a:schemeClr val="tx2"/>
                </a:solidFill>
                <a:latin typeface="Trebuchet MS" pitchFamily="34" charset="0"/>
              </a:rPr>
              <a:t>i </a:t>
            </a:r>
            <a:r>
              <a:rPr lang="it-IT" sz="2000" dirty="0">
                <a:solidFill>
                  <a:schemeClr val="tx2"/>
                </a:solidFill>
                <a:latin typeface="Trebuchet MS" pitchFamily="34" charset="0"/>
              </a:rPr>
              <a:t>stimulare </a:t>
            </a:r>
            <a:r>
              <a:rPr lang="it-IT" sz="2000" dirty="0" smtClean="0">
                <a:solidFill>
                  <a:schemeClr val="tx2"/>
                </a:solidFill>
                <a:latin typeface="Trebuchet MS" pitchFamily="34" charset="0"/>
              </a:rPr>
              <a:t>electric</a:t>
            </a:r>
            <a:r>
              <a:rPr lang="ro-RO" sz="2000" dirty="0" smtClean="0">
                <a:solidFill>
                  <a:schemeClr val="tx2"/>
                </a:solidFill>
                <a:latin typeface="Trebuchet MS" pitchFamily="34" charset="0"/>
              </a:rPr>
              <a:t>ă</a:t>
            </a:r>
            <a:r>
              <a:rPr lang="it-IT" sz="2000" dirty="0" smtClean="0">
                <a:solidFill>
                  <a:schemeClr val="tx2"/>
                </a:solidFill>
                <a:latin typeface="Trebuchet MS" pitchFamily="34" charset="0"/>
              </a:rPr>
              <a:t>, </a:t>
            </a:r>
            <a:r>
              <a:rPr lang="it-IT" sz="2000" dirty="0">
                <a:solidFill>
                  <a:schemeClr val="tx2"/>
                </a:solidFill>
                <a:latin typeface="Trebuchet MS" pitchFamily="34" charset="0"/>
              </a:rPr>
              <a:t>în funcție de specificul bolii/nevoile beneficiarilor, dar </a:t>
            </a:r>
            <a:r>
              <a:rPr lang="it-IT" sz="2000" dirty="0" smtClean="0">
                <a:solidFill>
                  <a:schemeClr val="tx2"/>
                </a:solidFill>
                <a:latin typeface="Trebuchet MS" pitchFamily="34" charset="0"/>
              </a:rPr>
              <a:t>şi </a:t>
            </a:r>
            <a:r>
              <a:rPr lang="it-IT" sz="2000" b="1" dirty="0" smtClean="0">
                <a:solidFill>
                  <a:srgbClr val="FF0000"/>
                </a:solidFill>
                <a:latin typeface="Trebuchet MS" pitchFamily="34" charset="0"/>
              </a:rPr>
              <a:t>activităţi </a:t>
            </a:r>
            <a:r>
              <a:rPr lang="it-IT" sz="2000" b="1" dirty="0">
                <a:solidFill>
                  <a:srgbClr val="FF0000"/>
                </a:solidFill>
                <a:latin typeface="Trebuchet MS" pitchFamily="34" charset="0"/>
              </a:rPr>
              <a:t>de socializare și petrecere a timpului </a:t>
            </a:r>
            <a:r>
              <a:rPr lang="it-IT" sz="2000" b="1" dirty="0" smtClean="0">
                <a:solidFill>
                  <a:srgbClr val="FF0000"/>
                </a:solidFill>
                <a:latin typeface="Trebuchet MS" pitchFamily="34" charset="0"/>
              </a:rPr>
              <a:t> liber</a:t>
            </a:r>
            <a:r>
              <a:rPr lang="it-IT" sz="2000" b="1" dirty="0">
                <a:solidFill>
                  <a:srgbClr val="FF0000"/>
                </a:solidFill>
                <a:latin typeface="Trebuchet MS" pitchFamily="34" charset="0"/>
              </a:rPr>
              <a:t>. </a:t>
            </a:r>
            <a:endParaRPr lang="en-US" sz="2000" dirty="0">
              <a:solidFill>
                <a:srgbClr val="FF0000"/>
              </a:solidFill>
              <a:latin typeface="Trebuchet MS"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153425"/>
            <a:ext cx="1771650" cy="142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610296"/>
            <a:ext cx="17716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552" y="4335718"/>
            <a:ext cx="1793298" cy="167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Programul de activitate</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140947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300" y="1600200"/>
            <a:ext cx="8153400" cy="4492752"/>
          </a:xfrm>
        </p:spPr>
        <p:txBody>
          <a:bodyPr>
            <a:normAutofit fontScale="62500" lnSpcReduction="20000"/>
          </a:bodyPr>
          <a:lstStyle/>
          <a:p>
            <a:pPr>
              <a:lnSpc>
                <a:spcPct val="120000"/>
              </a:lnSpc>
            </a:pPr>
            <a:r>
              <a:rPr lang="ro-RO" dirty="0">
                <a:solidFill>
                  <a:schemeClr val="tx2"/>
                </a:solidFill>
                <a:latin typeface="Trebuchet MS" pitchFamily="34" charset="0"/>
              </a:rPr>
              <a:t>A</a:t>
            </a:r>
            <a:r>
              <a:rPr lang="ro-RO" dirty="0" smtClean="0">
                <a:solidFill>
                  <a:schemeClr val="tx2"/>
                </a:solidFill>
                <a:latin typeface="Trebuchet MS" pitchFamily="34" charset="0"/>
              </a:rPr>
              <a:t>re </a:t>
            </a:r>
            <a:r>
              <a:rPr lang="ro-RO" dirty="0">
                <a:solidFill>
                  <a:schemeClr val="tx2"/>
                </a:solidFill>
                <a:latin typeface="Trebuchet MS" pitchFamily="34" charset="0"/>
              </a:rPr>
              <a:t>ca </a:t>
            </a:r>
            <a:r>
              <a:rPr lang="ro-RO" b="1" dirty="0">
                <a:solidFill>
                  <a:schemeClr val="tx2"/>
                </a:solidFill>
                <a:latin typeface="Trebuchet MS" pitchFamily="34" charset="0"/>
              </a:rPr>
              <a:t>scop</a:t>
            </a:r>
            <a:r>
              <a:rPr lang="ro-RO" dirty="0">
                <a:solidFill>
                  <a:schemeClr val="tx2"/>
                </a:solidFill>
                <a:latin typeface="Trebuchet MS" pitchFamily="34" charset="0"/>
              </a:rPr>
              <a:t> </a:t>
            </a:r>
            <a:r>
              <a:rPr lang="ro-RO" dirty="0">
                <a:solidFill>
                  <a:srgbClr val="FF0000"/>
                </a:solidFill>
                <a:latin typeface="Trebuchet MS" pitchFamily="34" charset="0"/>
              </a:rPr>
              <a:t>creşterea </a:t>
            </a:r>
            <a:r>
              <a:rPr lang="ro-RO" dirty="0" smtClean="0">
                <a:solidFill>
                  <a:srgbClr val="FF0000"/>
                </a:solidFill>
                <a:latin typeface="Trebuchet MS" pitchFamily="34" charset="0"/>
              </a:rPr>
              <a:t>rezilienței </a:t>
            </a:r>
          </a:p>
          <a:p>
            <a:pPr marL="0" indent="0">
              <a:lnSpc>
                <a:spcPct val="120000"/>
              </a:lnSpc>
              <a:buNone/>
            </a:pPr>
            <a:r>
              <a:rPr lang="ro-RO" dirty="0" smtClean="0">
                <a:solidFill>
                  <a:srgbClr val="FF0000"/>
                </a:solidFill>
                <a:latin typeface="Trebuchet MS" pitchFamily="34" charset="0"/>
              </a:rPr>
              <a:t>familiei și </a:t>
            </a:r>
            <a:r>
              <a:rPr lang="ro-RO" dirty="0">
                <a:solidFill>
                  <a:srgbClr val="FF0000"/>
                </a:solidFill>
                <a:latin typeface="Trebuchet MS" pitchFamily="34" charset="0"/>
              </a:rPr>
              <a:t>a incluziunii sociale a </a:t>
            </a:r>
            <a:endParaRPr lang="ro-RO" dirty="0" smtClean="0">
              <a:solidFill>
                <a:srgbClr val="FF0000"/>
              </a:solidFill>
              <a:latin typeface="Trebuchet MS" pitchFamily="34" charset="0"/>
            </a:endParaRPr>
          </a:p>
          <a:p>
            <a:pPr marL="0" indent="0">
              <a:lnSpc>
                <a:spcPct val="120000"/>
              </a:lnSpc>
              <a:buNone/>
            </a:pPr>
            <a:r>
              <a:rPr lang="ro-RO" dirty="0" smtClean="0">
                <a:solidFill>
                  <a:srgbClr val="FF0000"/>
                </a:solidFill>
                <a:latin typeface="Trebuchet MS" pitchFamily="34" charset="0"/>
              </a:rPr>
              <a:t>beneficiarilor </a:t>
            </a:r>
            <a:r>
              <a:rPr lang="ro-RO" dirty="0">
                <a:solidFill>
                  <a:srgbClr val="FF0000"/>
                </a:solidFill>
                <a:latin typeface="Trebuchet MS" pitchFamily="34" charset="0"/>
              </a:rPr>
              <a:t>şi asigurarea de </a:t>
            </a:r>
            <a:endParaRPr lang="ro-RO" dirty="0" smtClean="0">
              <a:solidFill>
                <a:srgbClr val="FF0000"/>
              </a:solidFill>
              <a:latin typeface="Trebuchet MS" pitchFamily="34" charset="0"/>
            </a:endParaRPr>
          </a:p>
          <a:p>
            <a:pPr marL="0" indent="0">
              <a:lnSpc>
                <a:spcPct val="120000"/>
              </a:lnSpc>
              <a:buNone/>
            </a:pPr>
            <a:r>
              <a:rPr lang="ro-RO" dirty="0" smtClean="0">
                <a:solidFill>
                  <a:srgbClr val="FF0000"/>
                </a:solidFill>
                <a:latin typeface="Trebuchet MS" pitchFamily="34" charset="0"/>
              </a:rPr>
              <a:t>suport </a:t>
            </a:r>
            <a:r>
              <a:rPr lang="ro-RO" dirty="0">
                <a:solidFill>
                  <a:srgbClr val="FF0000"/>
                </a:solidFill>
                <a:latin typeface="Trebuchet MS" pitchFamily="34" charset="0"/>
              </a:rPr>
              <a:t>psihologic pentru </a:t>
            </a:r>
            <a:r>
              <a:rPr lang="ro-RO" dirty="0" smtClean="0">
                <a:solidFill>
                  <a:srgbClr val="FF0000"/>
                </a:solidFill>
                <a:latin typeface="Trebuchet MS" pitchFamily="34" charset="0"/>
              </a:rPr>
              <a:t>depăşirea</a:t>
            </a:r>
            <a:endParaRPr lang="en-US" dirty="0" smtClean="0">
              <a:solidFill>
                <a:srgbClr val="FF0000"/>
              </a:solidFill>
              <a:latin typeface="Trebuchet MS" pitchFamily="34" charset="0"/>
            </a:endParaRPr>
          </a:p>
          <a:p>
            <a:pPr marL="0" indent="0">
              <a:lnSpc>
                <a:spcPct val="120000"/>
              </a:lnSpc>
              <a:buNone/>
            </a:pPr>
            <a:r>
              <a:rPr lang="ro-RO" dirty="0" smtClean="0">
                <a:solidFill>
                  <a:srgbClr val="FF0000"/>
                </a:solidFill>
                <a:latin typeface="Trebuchet MS" pitchFamily="34" charset="0"/>
              </a:rPr>
              <a:t>barierelor </a:t>
            </a:r>
            <a:r>
              <a:rPr lang="ro-RO" dirty="0">
                <a:solidFill>
                  <a:srgbClr val="FF0000"/>
                </a:solidFill>
                <a:latin typeface="Trebuchet MS" pitchFamily="34" charset="0"/>
              </a:rPr>
              <a:t>psiho-sociale existente. </a:t>
            </a:r>
            <a:endParaRPr lang="en-US" dirty="0">
              <a:solidFill>
                <a:srgbClr val="FF0000"/>
              </a:solidFill>
              <a:latin typeface="Trebuchet MS" pitchFamily="34" charset="0"/>
            </a:endParaRPr>
          </a:p>
          <a:p>
            <a:pPr>
              <a:lnSpc>
                <a:spcPct val="120000"/>
              </a:lnSpc>
            </a:pPr>
            <a:r>
              <a:rPr lang="ro-RO" dirty="0" smtClean="0">
                <a:solidFill>
                  <a:schemeClr val="tx2"/>
                </a:solidFill>
                <a:latin typeface="Trebuchet MS" pitchFamily="34" charset="0"/>
              </a:rPr>
              <a:t>Este </a:t>
            </a:r>
            <a:r>
              <a:rPr lang="ro-RO" dirty="0">
                <a:solidFill>
                  <a:schemeClr val="tx2"/>
                </a:solidFill>
                <a:latin typeface="Trebuchet MS" pitchFamily="34" charset="0"/>
              </a:rPr>
              <a:t>asigurată </a:t>
            </a:r>
            <a:r>
              <a:rPr lang="ro-RO" dirty="0">
                <a:solidFill>
                  <a:schemeClr val="tx2"/>
                </a:solidFill>
                <a:effectLst>
                  <a:outerShdw blurRad="38100" dist="38100" dir="2700000" algn="tl">
                    <a:srgbClr val="000000">
                      <a:alpha val="43137"/>
                    </a:srgbClr>
                  </a:outerShdw>
                </a:effectLst>
                <a:latin typeface="Trebuchet MS" pitchFamily="34" charset="0"/>
              </a:rPr>
              <a:t>gratuit</a:t>
            </a:r>
            <a:r>
              <a:rPr lang="ro-RO" dirty="0">
                <a:solidFill>
                  <a:schemeClr val="tx2"/>
                </a:solidFill>
                <a:latin typeface="Trebuchet MS" pitchFamily="34" charset="0"/>
              </a:rPr>
              <a:t> pentru </a:t>
            </a:r>
            <a:r>
              <a:rPr lang="ro-RO" dirty="0" smtClean="0">
                <a:solidFill>
                  <a:schemeClr val="tx2"/>
                </a:solidFill>
                <a:latin typeface="Trebuchet MS" pitchFamily="34" charset="0"/>
              </a:rPr>
              <a:t>pacienții </a:t>
            </a:r>
            <a:r>
              <a:rPr lang="ro-RO" dirty="0">
                <a:solidFill>
                  <a:schemeClr val="tx2"/>
                </a:solidFill>
                <a:latin typeface="Trebuchet MS" pitchFamily="34" charset="0"/>
              </a:rPr>
              <a:t>cu boli rare, </a:t>
            </a:r>
            <a:endParaRPr lang="ro-RO" dirty="0" smtClean="0">
              <a:solidFill>
                <a:schemeClr val="tx2"/>
              </a:solidFill>
              <a:latin typeface="Trebuchet MS" pitchFamily="34" charset="0"/>
            </a:endParaRPr>
          </a:p>
          <a:p>
            <a:pPr marL="0" indent="0">
              <a:lnSpc>
                <a:spcPct val="120000"/>
              </a:lnSpc>
              <a:buNone/>
            </a:pPr>
            <a:r>
              <a:rPr lang="ro-RO" dirty="0" smtClean="0">
                <a:solidFill>
                  <a:schemeClr val="tx2"/>
                </a:solidFill>
                <a:latin typeface="Trebuchet MS" pitchFamily="34" charset="0"/>
              </a:rPr>
              <a:t>părinții </a:t>
            </a:r>
            <a:r>
              <a:rPr lang="ro-RO" dirty="0">
                <a:solidFill>
                  <a:schemeClr val="tx2"/>
                </a:solidFill>
                <a:latin typeface="Trebuchet MS" pitchFamily="34" charset="0"/>
              </a:rPr>
              <a:t>și aparţinătorii lor de către psiholog, asistent social </a:t>
            </a:r>
            <a:r>
              <a:rPr lang="ro-RO" dirty="0" smtClean="0">
                <a:solidFill>
                  <a:schemeClr val="tx2"/>
                </a:solidFill>
                <a:latin typeface="Trebuchet MS" pitchFamily="34" charset="0"/>
              </a:rPr>
              <a:t>și </a:t>
            </a:r>
            <a:r>
              <a:rPr lang="ro-RO" dirty="0">
                <a:solidFill>
                  <a:schemeClr val="tx2"/>
                </a:solidFill>
                <a:latin typeface="Trebuchet MS" pitchFamily="34" charset="0"/>
              </a:rPr>
              <a:t>consilierul de genetică. </a:t>
            </a:r>
            <a:endParaRPr lang="ro-RO" dirty="0" smtClean="0">
              <a:solidFill>
                <a:schemeClr val="tx2"/>
              </a:solidFill>
              <a:latin typeface="Trebuchet MS" pitchFamily="34" charset="0"/>
            </a:endParaRPr>
          </a:p>
          <a:p>
            <a:pPr>
              <a:lnSpc>
                <a:spcPct val="120000"/>
              </a:lnSpc>
            </a:pPr>
            <a:r>
              <a:rPr lang="ro-RO" b="1" dirty="0" smtClean="0">
                <a:solidFill>
                  <a:srgbClr val="FF0000"/>
                </a:solidFill>
                <a:effectLst>
                  <a:outerShdw blurRad="38100" dist="38100" dir="2700000" algn="tl">
                    <a:srgbClr val="000000">
                      <a:alpha val="43137"/>
                    </a:srgbClr>
                  </a:outerShdw>
                </a:effectLst>
                <a:latin typeface="Trebuchet MS" pitchFamily="34" charset="0"/>
              </a:rPr>
              <a:t>Consilierul </a:t>
            </a:r>
            <a:r>
              <a:rPr lang="ro-RO" b="1" dirty="0">
                <a:solidFill>
                  <a:srgbClr val="FF0000"/>
                </a:solidFill>
                <a:effectLst>
                  <a:outerShdw blurRad="38100" dist="38100" dir="2700000" algn="tl">
                    <a:srgbClr val="000000">
                      <a:alpha val="43137"/>
                    </a:srgbClr>
                  </a:outerShdw>
                </a:effectLst>
                <a:latin typeface="Trebuchet MS" pitchFamily="34" charset="0"/>
              </a:rPr>
              <a:t>de </a:t>
            </a:r>
            <a:r>
              <a:rPr lang="ro-RO" b="1" dirty="0" smtClean="0">
                <a:solidFill>
                  <a:srgbClr val="FF0000"/>
                </a:solidFill>
                <a:effectLst>
                  <a:outerShdw blurRad="38100" dist="38100" dir="2700000" algn="tl">
                    <a:srgbClr val="000000">
                      <a:alpha val="43137"/>
                    </a:srgbClr>
                  </a:outerShdw>
                </a:effectLst>
                <a:latin typeface="Trebuchet MS" pitchFamily="34" charset="0"/>
              </a:rPr>
              <a:t>genetică</a:t>
            </a:r>
            <a:r>
              <a:rPr lang="ro-RO" dirty="0" smtClean="0">
                <a:solidFill>
                  <a:schemeClr val="tx2"/>
                </a:solidFill>
                <a:latin typeface="Trebuchet MS" pitchFamily="34" charset="0"/>
              </a:rPr>
              <a:t>, alături </a:t>
            </a:r>
            <a:r>
              <a:rPr lang="ro-RO" dirty="0">
                <a:solidFill>
                  <a:schemeClr val="tx2"/>
                </a:solidFill>
                <a:latin typeface="Trebuchet MS" pitchFamily="34" charset="0"/>
              </a:rPr>
              <a:t>de psiholog </a:t>
            </a:r>
            <a:r>
              <a:rPr lang="ro-RO" dirty="0" smtClean="0">
                <a:solidFill>
                  <a:schemeClr val="tx2"/>
                </a:solidFill>
                <a:latin typeface="Trebuchet MS" pitchFamily="34" charset="0"/>
              </a:rPr>
              <a:t>și alți </a:t>
            </a:r>
          </a:p>
          <a:p>
            <a:pPr marL="0" indent="0">
              <a:lnSpc>
                <a:spcPct val="120000"/>
              </a:lnSpc>
              <a:buNone/>
            </a:pPr>
            <a:r>
              <a:rPr lang="ro-RO" dirty="0" smtClean="0">
                <a:solidFill>
                  <a:schemeClr val="tx2"/>
                </a:solidFill>
                <a:latin typeface="Trebuchet MS" pitchFamily="34" charset="0"/>
              </a:rPr>
              <a:t>membrii </a:t>
            </a:r>
            <a:r>
              <a:rPr lang="ro-RO" dirty="0">
                <a:solidFill>
                  <a:schemeClr val="tx2"/>
                </a:solidFill>
                <a:latin typeface="Trebuchet MS" pitchFamily="34" charset="0"/>
              </a:rPr>
              <a:t>ai echipei oferă suport emoțional pentru anunțul diagnosticului, în cazul în care persoana și familia este anunțată asupra unui diagnostic de boală rară</a:t>
            </a:r>
            <a:r>
              <a:rPr lang="ro-RO" dirty="0" smtClean="0">
                <a:solidFill>
                  <a:schemeClr val="tx2"/>
                </a:solidFill>
                <a:latin typeface="Trebuchet MS" pitchFamily="34" charset="0"/>
              </a:rPr>
              <a:t>.</a:t>
            </a:r>
            <a:endParaRPr lang="en-US" dirty="0">
              <a:latin typeface="Trebuchet MS" pitchFamily="34" charset="0"/>
            </a:endParaRPr>
          </a:p>
        </p:txBody>
      </p:sp>
      <p:pic>
        <p:nvPicPr>
          <p:cNvPr id="5" name="Picture 2" descr="D:\APWR\face\DSC_14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1945" y="1260288"/>
            <a:ext cx="2877961" cy="210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Consilierea</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023317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259" y="1125538"/>
            <a:ext cx="8470231" cy="6826270"/>
          </a:xfrm>
        </p:spPr>
        <p:txBody>
          <a:bodyPr>
            <a:noAutofit/>
          </a:bodyPr>
          <a:lstStyle/>
          <a:p>
            <a:r>
              <a:rPr lang="pt-BR" sz="1800" i="1" dirty="0" smtClean="0">
                <a:solidFill>
                  <a:schemeClr val="tx2"/>
                </a:solidFill>
                <a:latin typeface="Trebuchet MS" pitchFamily="34" charset="0"/>
              </a:rPr>
              <a:t>Instruirea</a:t>
            </a:r>
            <a:r>
              <a:rPr lang="pt-BR" sz="1800" dirty="0" smtClean="0">
                <a:solidFill>
                  <a:schemeClr val="tx2"/>
                </a:solidFill>
                <a:latin typeface="Trebuchet MS" pitchFamily="34" charset="0"/>
              </a:rPr>
              <a:t> </a:t>
            </a:r>
            <a:r>
              <a:rPr lang="pt-BR" sz="1800" dirty="0">
                <a:solidFill>
                  <a:schemeClr val="tx2"/>
                </a:solidFill>
                <a:latin typeface="Trebuchet MS" pitchFamily="34" charset="0"/>
              </a:rPr>
              <a:t>fiecărui grup se realizeaza sub foma unui curs care curpinde părţi teoretice şi practice. </a:t>
            </a:r>
            <a:r>
              <a:rPr lang="pt-BR" sz="1800" dirty="0" smtClean="0">
                <a:solidFill>
                  <a:schemeClr val="tx2"/>
                </a:solidFill>
                <a:latin typeface="Trebuchet MS" pitchFamily="34" charset="0"/>
              </a:rPr>
              <a:t>In acelasi timp, pacientii sunt inclusi in programul de terapie.</a:t>
            </a:r>
            <a:endParaRPr lang="ro-RO" sz="1800" dirty="0" smtClean="0">
              <a:solidFill>
                <a:schemeClr val="tx2"/>
              </a:solidFill>
              <a:latin typeface="Trebuchet MS" pitchFamily="34" charset="0"/>
            </a:endParaRPr>
          </a:p>
          <a:p>
            <a:r>
              <a:rPr lang="pt-BR" sz="1800" dirty="0" smtClean="0">
                <a:solidFill>
                  <a:schemeClr val="tx2"/>
                </a:solidFill>
                <a:latin typeface="Trebuchet MS" pitchFamily="34" charset="0"/>
              </a:rPr>
              <a:t>Beneficiarii </a:t>
            </a:r>
            <a:r>
              <a:rPr lang="pt-BR" sz="1800" dirty="0">
                <a:solidFill>
                  <a:schemeClr val="tx2"/>
                </a:solidFill>
                <a:latin typeface="Trebuchet MS" pitchFamily="34" charset="0"/>
              </a:rPr>
              <a:t>primesc informaţii şi </a:t>
            </a:r>
            <a:r>
              <a:rPr lang="pt-BR" sz="1800" dirty="0" smtClean="0">
                <a:solidFill>
                  <a:schemeClr val="tx2"/>
                </a:solidFill>
                <a:latin typeface="Trebuchet MS" pitchFamily="34" charset="0"/>
              </a:rPr>
              <a:t>experimenteaz</a:t>
            </a:r>
            <a:r>
              <a:rPr lang="ro-RO" sz="1800" dirty="0" smtClean="0">
                <a:solidFill>
                  <a:schemeClr val="tx2"/>
                </a:solidFill>
                <a:latin typeface="Trebuchet MS" pitchFamily="34" charset="0"/>
              </a:rPr>
              <a:t>ă</a:t>
            </a:r>
            <a:r>
              <a:rPr lang="pt-BR" sz="1800" dirty="0" smtClean="0">
                <a:solidFill>
                  <a:schemeClr val="tx2"/>
                </a:solidFill>
                <a:latin typeface="Trebuchet MS" pitchFamily="34" charset="0"/>
              </a:rPr>
              <a:t> </a:t>
            </a:r>
            <a:r>
              <a:rPr lang="pt-BR" sz="1800" dirty="0">
                <a:solidFill>
                  <a:schemeClr val="tx2"/>
                </a:solidFill>
                <a:latin typeface="Trebuchet MS" pitchFamily="34" charset="0"/>
              </a:rPr>
              <a:t>prin jocuri de rol sau alte aplicaţii practice, temele abordate de echipa de specialişti: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diagnosticare</a:t>
            </a:r>
            <a:r>
              <a:rPr lang="pt-BR" sz="1800" dirty="0">
                <a:solidFill>
                  <a:schemeClr val="tx2"/>
                </a:solidFill>
                <a:latin typeface="Trebuchet MS" pitchFamily="34" charset="0"/>
              </a:rPr>
              <a:t>,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ereditate</a:t>
            </a:r>
            <a:r>
              <a:rPr lang="pt-BR" sz="1800" dirty="0">
                <a:solidFill>
                  <a:schemeClr val="tx2"/>
                </a:solidFill>
                <a:latin typeface="Trebuchet MS" pitchFamily="34" charset="0"/>
              </a:rPr>
              <a:t>,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semne </a:t>
            </a:r>
            <a:r>
              <a:rPr lang="pt-BR" sz="1800" dirty="0">
                <a:solidFill>
                  <a:schemeClr val="tx2"/>
                </a:solidFill>
                <a:latin typeface="Trebuchet MS" pitchFamily="34" charset="0"/>
              </a:rPr>
              <a:t>clinice,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evoluția </a:t>
            </a:r>
            <a:r>
              <a:rPr lang="pt-BR" sz="1800" dirty="0">
                <a:solidFill>
                  <a:schemeClr val="tx2"/>
                </a:solidFill>
                <a:latin typeface="Trebuchet MS" pitchFamily="34" charset="0"/>
              </a:rPr>
              <a:t>bolii,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tratamente </a:t>
            </a:r>
            <a:r>
              <a:rPr lang="pt-BR" sz="1800" dirty="0">
                <a:solidFill>
                  <a:schemeClr val="tx2"/>
                </a:solidFill>
                <a:latin typeface="Trebuchet MS" pitchFamily="34" charset="0"/>
              </a:rPr>
              <a:t>și recuperare,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drepturile </a:t>
            </a:r>
            <a:r>
              <a:rPr lang="pt-BR" sz="1800" dirty="0">
                <a:solidFill>
                  <a:schemeClr val="tx2"/>
                </a:solidFill>
                <a:latin typeface="Trebuchet MS" pitchFamily="34" charset="0"/>
              </a:rPr>
              <a:t>persoanelor cu dizabilități </a:t>
            </a:r>
            <a:r>
              <a:rPr lang="pt-BR" sz="1800" dirty="0" smtClean="0">
                <a:solidFill>
                  <a:schemeClr val="tx2"/>
                </a:solidFill>
                <a:latin typeface="Trebuchet MS" pitchFamily="34" charset="0"/>
              </a:rPr>
              <a:t>și drepturile </a:t>
            </a:r>
            <a:r>
              <a:rPr lang="pt-BR" sz="1800" dirty="0">
                <a:solidFill>
                  <a:schemeClr val="tx2"/>
                </a:solidFill>
                <a:latin typeface="Trebuchet MS" pitchFamily="34" charset="0"/>
              </a:rPr>
              <a:t>paienților,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acces </a:t>
            </a:r>
            <a:r>
              <a:rPr lang="pt-BR" sz="1800" dirty="0">
                <a:solidFill>
                  <a:schemeClr val="tx2"/>
                </a:solidFill>
                <a:latin typeface="Trebuchet MS" pitchFamily="34" charset="0"/>
              </a:rPr>
              <a:t>la servicii socio-medicale, educație, </a:t>
            </a:r>
            <a:endParaRPr lang="ro-RO" sz="1800" dirty="0" smtClean="0">
              <a:solidFill>
                <a:schemeClr val="tx2"/>
              </a:solidFill>
              <a:latin typeface="Trebuchet MS" pitchFamily="34" charset="0"/>
            </a:endParaRPr>
          </a:p>
          <a:p>
            <a:pPr lvl="1"/>
            <a:r>
              <a:rPr lang="pt-BR" sz="1800" dirty="0" smtClean="0">
                <a:solidFill>
                  <a:schemeClr val="tx2"/>
                </a:solidFill>
                <a:latin typeface="Trebuchet MS" pitchFamily="34" charset="0"/>
              </a:rPr>
              <a:t>integrarea </a:t>
            </a:r>
            <a:r>
              <a:rPr lang="pt-BR" sz="1800" dirty="0">
                <a:solidFill>
                  <a:schemeClr val="tx2"/>
                </a:solidFill>
                <a:latin typeface="Trebuchet MS" pitchFamily="34" charset="0"/>
              </a:rPr>
              <a:t>prin muncă, autonomie personală, etc</a:t>
            </a:r>
            <a:r>
              <a:rPr lang="pt-BR" sz="1800" dirty="0" smtClean="0">
                <a:solidFill>
                  <a:schemeClr val="tx2"/>
                </a:solidFill>
                <a:latin typeface="Trebuchet MS" pitchFamily="34" charset="0"/>
              </a:rPr>
              <a:t>.</a:t>
            </a:r>
            <a:endParaRPr lang="pt-BR" sz="1800" dirty="0">
              <a:solidFill>
                <a:schemeClr val="tx2"/>
              </a:solidFill>
              <a:latin typeface="Trebuchet MS" pitchFamily="34" charset="0"/>
            </a:endParaRPr>
          </a:p>
          <a:p>
            <a:pPr lvl="1"/>
            <a:endParaRPr lang="pt-BR" sz="1800" dirty="0" smtClean="0">
              <a:solidFill>
                <a:schemeClr val="tx2"/>
              </a:solidFill>
              <a:latin typeface="Trebuchet MS" pitchFamily="34" charset="0"/>
            </a:endParaRPr>
          </a:p>
          <a:p>
            <a:pPr lvl="1"/>
            <a:endParaRPr lang="pt-BR" sz="1800" dirty="0">
              <a:solidFill>
                <a:schemeClr val="tx2"/>
              </a:solidFill>
              <a:latin typeface="Trebuchet MS" pitchFamily="34" charset="0"/>
            </a:endParaRPr>
          </a:p>
          <a:p>
            <a:pPr marL="457200" lvl="1" indent="0">
              <a:buNone/>
            </a:pPr>
            <a:r>
              <a:rPr lang="pt-BR" sz="1800" dirty="0" smtClean="0">
                <a:solidFill>
                  <a:schemeClr val="tx2"/>
                </a:solidFill>
                <a:latin typeface="Trebuchet MS" pitchFamily="34" charset="0"/>
              </a:rPr>
              <a:t>                                    </a:t>
            </a:r>
            <a:r>
              <a:rPr lang="pt-BR" sz="1800" dirty="0" smtClean="0">
                <a:solidFill>
                  <a:srgbClr val="FF0000"/>
                </a:solidFill>
                <a:latin typeface="Trebuchet MS" pitchFamily="34" charset="0"/>
              </a:rPr>
              <a:t>PROBA DE ZBOR (grupuri de tineri)</a:t>
            </a:r>
            <a:endParaRPr lang="en-US" sz="1800" dirty="0">
              <a:solidFill>
                <a:schemeClr val="tx2"/>
              </a:solidFill>
              <a:latin typeface="Trebuchet MS" pitchFamily="34" charset="0"/>
            </a:endParaRPr>
          </a:p>
        </p:txBody>
      </p:sp>
      <p:pic>
        <p:nvPicPr>
          <p:cNvPr id="4" name="Picture 2" descr="F:\grupuri de pacienti\DSC034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673351" y="2646144"/>
            <a:ext cx="2124139" cy="1574297"/>
          </a:xfrm>
          <a:prstGeom prst="rect">
            <a:avLst/>
          </a:prstGeom>
          <a:noFill/>
        </p:spPr>
      </p:pic>
      <p:sp>
        <p:nvSpPr>
          <p:cNvPr id="5" name="Down Arrow 4"/>
          <p:cNvSpPr/>
          <p:nvPr/>
        </p:nvSpPr>
        <p:spPr>
          <a:xfrm>
            <a:off x="4215076" y="5358132"/>
            <a:ext cx="358816"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Programul</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grupului</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55011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1337912"/>
            <a:ext cx="5845794" cy="5358088"/>
          </a:xfrm>
        </p:spPr>
        <p:txBody>
          <a:bodyPr>
            <a:noAutofit/>
          </a:bodyPr>
          <a:lstStyle/>
          <a:p>
            <a:r>
              <a:rPr lang="en-US" sz="2000" dirty="0" err="1" smtClean="0">
                <a:solidFill>
                  <a:srgbClr val="FF0000"/>
                </a:solidFill>
                <a:effectLst>
                  <a:outerShdw blurRad="38100" dist="38100" dir="2700000" algn="tl">
                    <a:srgbClr val="000000">
                      <a:alpha val="43137"/>
                    </a:srgbClr>
                  </a:outerShdw>
                </a:effectLst>
                <a:latin typeface="Trebuchet MS" pitchFamily="34" charset="0"/>
              </a:rPr>
              <a:t>Terapii</a:t>
            </a:r>
            <a:r>
              <a:rPr lang="en-US" sz="2000" dirty="0" smtClean="0">
                <a:solidFill>
                  <a:srgbClr val="FF0000"/>
                </a:solidFill>
                <a:effectLst>
                  <a:outerShdw blurRad="38100" dist="38100" dir="2700000" algn="tl">
                    <a:srgbClr val="000000">
                      <a:alpha val="43137"/>
                    </a:srgbClr>
                  </a:outerShdw>
                </a:effectLst>
                <a:latin typeface="Trebuchet MS" pitchFamily="34" charset="0"/>
              </a:rPr>
              <a:t> </a:t>
            </a:r>
            <a:r>
              <a:rPr lang="en-US" sz="2000" dirty="0" err="1" smtClean="0">
                <a:solidFill>
                  <a:srgbClr val="FF0000"/>
                </a:solidFill>
                <a:effectLst>
                  <a:outerShdw blurRad="38100" dist="38100" dir="2700000" algn="tl">
                    <a:srgbClr val="000000">
                      <a:alpha val="43137"/>
                    </a:srgbClr>
                  </a:outerShdw>
                </a:effectLst>
                <a:latin typeface="Trebuchet MS" pitchFamily="34" charset="0"/>
              </a:rPr>
              <a:t>pentru</a:t>
            </a:r>
            <a:r>
              <a:rPr lang="en-US" sz="2000" dirty="0" smtClean="0">
                <a:solidFill>
                  <a:srgbClr val="FF0000"/>
                </a:solidFill>
                <a:effectLst>
                  <a:outerShdw blurRad="38100" dist="38100" dir="2700000" algn="tl">
                    <a:srgbClr val="000000">
                      <a:alpha val="43137"/>
                    </a:srgbClr>
                  </a:outerShdw>
                </a:effectLst>
                <a:latin typeface="Trebuchet MS" pitchFamily="34" charset="0"/>
              </a:rPr>
              <a:t> 45 de </a:t>
            </a:r>
            <a:r>
              <a:rPr lang="en-US" sz="2000" dirty="0" err="1" smtClean="0">
                <a:solidFill>
                  <a:srgbClr val="FF0000"/>
                </a:solidFill>
                <a:effectLst>
                  <a:outerShdw blurRad="38100" dist="38100" dir="2700000" algn="tl">
                    <a:srgbClr val="000000">
                      <a:alpha val="43137"/>
                    </a:srgbClr>
                  </a:outerShdw>
                </a:effectLst>
                <a:latin typeface="Trebuchet MS" pitchFamily="34" charset="0"/>
              </a:rPr>
              <a:t>copii</a:t>
            </a:r>
            <a:endParaRPr lang="en-US" sz="2000" dirty="0" smtClean="0">
              <a:solidFill>
                <a:srgbClr val="FF0000"/>
              </a:solidFill>
              <a:effectLst>
                <a:outerShdw blurRad="38100" dist="38100" dir="2700000" algn="tl">
                  <a:srgbClr val="000000">
                    <a:alpha val="43137"/>
                  </a:srgbClr>
                </a:outerShdw>
              </a:effectLst>
              <a:latin typeface="Trebuchet MS" pitchFamily="34" charset="0"/>
            </a:endParaRPr>
          </a:p>
          <a:p>
            <a:r>
              <a:rPr lang="ro-RO" sz="2000" dirty="0" smtClean="0">
                <a:solidFill>
                  <a:schemeClr val="tx2"/>
                </a:solidFill>
                <a:latin typeface="Trebuchet MS" pitchFamily="34" charset="0"/>
              </a:rPr>
              <a:t>activități </a:t>
            </a:r>
            <a:r>
              <a:rPr lang="ro-RO" sz="2000" dirty="0">
                <a:solidFill>
                  <a:schemeClr val="tx2"/>
                </a:solidFill>
                <a:latin typeface="Trebuchet MS" pitchFamily="34" charset="0"/>
              </a:rPr>
              <a:t>de consiliere </a:t>
            </a:r>
            <a:r>
              <a:rPr lang="ro-RO" sz="2000" dirty="0" smtClean="0">
                <a:solidFill>
                  <a:schemeClr val="tx2"/>
                </a:solidFill>
                <a:latin typeface="Trebuchet MS" pitchFamily="34" charset="0"/>
              </a:rPr>
              <a:t>și </a:t>
            </a:r>
            <a:r>
              <a:rPr lang="ro-RO" sz="2000" dirty="0">
                <a:solidFill>
                  <a:schemeClr val="tx2"/>
                </a:solidFill>
                <a:latin typeface="Trebuchet MS" pitchFamily="34" charset="0"/>
              </a:rPr>
              <a:t>instruire a </a:t>
            </a:r>
            <a:endParaRPr lang="en-US" sz="2000" dirty="0">
              <a:solidFill>
                <a:schemeClr val="tx2"/>
              </a:solidFill>
              <a:latin typeface="Trebuchet MS" pitchFamily="34" charset="0"/>
            </a:endParaRPr>
          </a:p>
          <a:p>
            <a:pPr marL="0" indent="0">
              <a:buNone/>
            </a:pP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părinților </a:t>
            </a:r>
            <a:r>
              <a:rPr lang="ro-RO" sz="2000" dirty="0">
                <a:solidFill>
                  <a:schemeClr val="tx2"/>
                </a:solidFill>
                <a:latin typeface="Trebuchet MS" pitchFamily="34" charset="0"/>
              </a:rPr>
              <a:t>ș</a:t>
            </a:r>
            <a:r>
              <a:rPr lang="ro-RO" sz="2000" dirty="0" smtClean="0">
                <a:solidFill>
                  <a:schemeClr val="tx2"/>
                </a:solidFill>
                <a:latin typeface="Trebuchet MS" pitchFamily="34" charset="0"/>
              </a:rPr>
              <a:t>i asistenților </a:t>
            </a:r>
            <a:r>
              <a:rPr lang="ro-RO" sz="2000" dirty="0">
                <a:solidFill>
                  <a:schemeClr val="tx2"/>
                </a:solidFill>
                <a:latin typeface="Trebuchet MS" pitchFamily="34" charset="0"/>
              </a:rPr>
              <a:t>personali, </a:t>
            </a:r>
            <a:endParaRPr lang="ro-RO" sz="2000" dirty="0" smtClean="0">
              <a:solidFill>
                <a:schemeClr val="tx2"/>
              </a:solidFill>
              <a:latin typeface="Trebuchet MS" pitchFamily="34" charset="0"/>
            </a:endParaRPr>
          </a:p>
          <a:p>
            <a:r>
              <a:rPr lang="ro-RO" sz="2000" dirty="0" smtClean="0">
                <a:solidFill>
                  <a:schemeClr val="tx2"/>
                </a:solidFill>
                <a:latin typeface="Trebuchet MS" pitchFamily="34" charset="0"/>
              </a:rPr>
              <a:t>instruire terapeutică </a:t>
            </a:r>
            <a:r>
              <a:rPr lang="ro-RO" sz="2000" dirty="0">
                <a:solidFill>
                  <a:schemeClr val="tx2"/>
                </a:solidFill>
                <a:latin typeface="Trebuchet MS" pitchFamily="34" charset="0"/>
              </a:rPr>
              <a:t>î</a:t>
            </a:r>
            <a:r>
              <a:rPr lang="ro-RO" sz="2000" dirty="0" smtClean="0">
                <a:solidFill>
                  <a:schemeClr val="tx2"/>
                </a:solidFill>
                <a:latin typeface="Trebuchet MS" pitchFamily="34" charset="0"/>
              </a:rPr>
              <a:t>n activități </a:t>
            </a:r>
            <a:r>
              <a:rPr lang="ro-RO" sz="2000" dirty="0">
                <a:solidFill>
                  <a:schemeClr val="tx2"/>
                </a:solidFill>
                <a:latin typeface="Trebuchet MS" pitchFamily="34" charset="0"/>
              </a:rPr>
              <a:t>de tip </a:t>
            </a:r>
            <a:r>
              <a:rPr lang="ro-RO" sz="2000" dirty="0" smtClean="0">
                <a:solidFill>
                  <a:schemeClr val="tx2"/>
                </a:solidFill>
                <a:latin typeface="Trebuchet MS" pitchFamily="34" charset="0"/>
              </a:rPr>
              <a:t>„</a:t>
            </a:r>
            <a:r>
              <a:rPr lang="ro-RO" sz="2000" dirty="0">
                <a:solidFill>
                  <a:schemeClr val="tx2"/>
                </a:solidFill>
                <a:latin typeface="Trebuchet MS" pitchFamily="34" charset="0"/>
              </a:rPr>
              <a:t>weekend terapeutic”, </a:t>
            </a:r>
            <a:endParaRPr lang="ro-RO" sz="2000" dirty="0" smtClean="0">
              <a:solidFill>
                <a:schemeClr val="tx2"/>
              </a:solidFill>
              <a:latin typeface="Trebuchet MS" pitchFamily="34" charset="0"/>
            </a:endParaRPr>
          </a:p>
          <a:p>
            <a:r>
              <a:rPr lang="ro-RO" sz="2000" dirty="0" smtClean="0">
                <a:solidFill>
                  <a:schemeClr val="tx2"/>
                </a:solidFill>
                <a:latin typeface="Trebuchet MS" pitchFamily="34" charset="0"/>
              </a:rPr>
              <a:t>informare </a:t>
            </a:r>
            <a:r>
              <a:rPr lang="ro-RO" sz="2000" dirty="0">
                <a:solidFill>
                  <a:schemeClr val="tx2"/>
                </a:solidFill>
                <a:latin typeface="Trebuchet MS" pitchFamily="34" charset="0"/>
              </a:rPr>
              <a:t>permanenta privind </a:t>
            </a:r>
            <a:r>
              <a:rPr lang="ro-RO" sz="2000" dirty="0" smtClean="0">
                <a:solidFill>
                  <a:schemeClr val="tx2"/>
                </a:solidFill>
                <a:latin typeface="Trebuchet MS" pitchFamily="34" charset="0"/>
              </a:rPr>
              <a:t>comportamentul </a:t>
            </a:r>
            <a:r>
              <a:rPr lang="ro-RO" sz="2000" dirty="0">
                <a:solidFill>
                  <a:schemeClr val="tx2"/>
                </a:solidFill>
                <a:latin typeface="Trebuchet MS" pitchFamily="34" charset="0"/>
              </a:rPr>
              <a:t>copilului </a:t>
            </a:r>
            <a:r>
              <a:rPr lang="ro-RO" sz="2000" dirty="0" smtClean="0">
                <a:solidFill>
                  <a:schemeClr val="tx2"/>
                </a:solidFill>
                <a:latin typeface="Trebuchet MS" pitchFamily="34" charset="0"/>
              </a:rPr>
              <a:t>în </a:t>
            </a:r>
            <a:r>
              <a:rPr lang="ro-RO" sz="2000" dirty="0">
                <a:solidFill>
                  <a:schemeClr val="tx2"/>
                </a:solidFill>
                <a:latin typeface="Trebuchet MS" pitchFamily="34" charset="0"/>
              </a:rPr>
              <a:t>timpul terapiei, </a:t>
            </a:r>
          </a:p>
          <a:p>
            <a:r>
              <a:rPr lang="ro-RO" sz="2000" dirty="0" smtClean="0">
                <a:solidFill>
                  <a:srgbClr val="FF0000"/>
                </a:solidFill>
                <a:effectLst>
                  <a:outerShdw blurRad="38100" dist="38100" dir="2700000" algn="tl">
                    <a:srgbClr val="000000">
                      <a:alpha val="43137"/>
                    </a:srgbClr>
                  </a:outerShdw>
                </a:effectLst>
                <a:latin typeface="Trebuchet MS" pitchFamily="34" charset="0"/>
              </a:rPr>
              <a:t>comunicare </a:t>
            </a:r>
            <a:r>
              <a:rPr lang="ro-RO" sz="2000" dirty="0">
                <a:solidFill>
                  <a:srgbClr val="FF0000"/>
                </a:solidFill>
                <a:effectLst>
                  <a:outerShdw blurRad="38100" dist="38100" dir="2700000" algn="tl">
                    <a:srgbClr val="000000">
                      <a:alpha val="43137"/>
                    </a:srgbClr>
                  </a:outerShdw>
                </a:effectLst>
                <a:latin typeface="Trebuchet MS" pitchFamily="34" charset="0"/>
              </a:rPr>
              <a:t>cu celelalte servicii </a:t>
            </a:r>
            <a:endParaRPr lang="ro-RO" sz="2000" dirty="0" smtClean="0">
              <a:solidFill>
                <a:srgbClr val="FF0000"/>
              </a:solidFill>
              <a:effectLst>
                <a:outerShdw blurRad="38100" dist="38100" dir="2700000" algn="tl">
                  <a:srgbClr val="000000">
                    <a:alpha val="43137"/>
                  </a:srgbClr>
                </a:outerShdw>
              </a:effectLst>
              <a:latin typeface="Trebuchet MS" pitchFamily="34" charset="0"/>
            </a:endParaRPr>
          </a:p>
          <a:p>
            <a:pPr marL="0" indent="0">
              <a:buNone/>
            </a:pPr>
            <a:r>
              <a:rPr lang="en-US" sz="2000" dirty="0" smtClean="0">
                <a:solidFill>
                  <a:srgbClr val="FF0000"/>
                </a:solidFill>
                <a:effectLst>
                  <a:outerShdw blurRad="38100" dist="38100" dir="2700000" algn="tl">
                    <a:srgbClr val="000000">
                      <a:alpha val="43137"/>
                    </a:srgbClr>
                  </a:outerShdw>
                </a:effectLst>
                <a:latin typeface="Trebuchet MS" pitchFamily="34" charset="0"/>
              </a:rPr>
              <a:t>   </a:t>
            </a:r>
            <a:r>
              <a:rPr lang="ro-RO" sz="2000" dirty="0" smtClean="0">
                <a:solidFill>
                  <a:srgbClr val="FF0000"/>
                </a:solidFill>
                <a:effectLst>
                  <a:outerShdw blurRad="38100" dist="38100" dir="2700000" algn="tl">
                    <a:srgbClr val="000000">
                      <a:alpha val="43137"/>
                    </a:srgbClr>
                  </a:outerShdw>
                </a:effectLst>
                <a:latin typeface="Trebuchet MS" pitchFamily="34" charset="0"/>
              </a:rPr>
              <a:t> </a:t>
            </a:r>
            <a:r>
              <a:rPr lang="ro-RO" sz="2000" dirty="0">
                <a:solidFill>
                  <a:srgbClr val="FF0000"/>
                </a:solidFill>
                <a:effectLst>
                  <a:outerShdw blurRad="38100" dist="38100" dir="2700000" algn="tl">
                    <a:srgbClr val="000000">
                      <a:alpha val="43137"/>
                    </a:srgbClr>
                  </a:outerShdw>
                </a:effectLst>
                <a:latin typeface="Trebuchet MS" pitchFamily="34" charset="0"/>
              </a:rPr>
              <a:t>(</a:t>
            </a:r>
            <a:r>
              <a:rPr lang="ro-RO" sz="2000" dirty="0" smtClean="0">
                <a:solidFill>
                  <a:srgbClr val="FF0000"/>
                </a:solidFill>
                <a:effectLst>
                  <a:outerShdw blurRad="38100" dist="38100" dir="2700000" algn="tl">
                    <a:srgbClr val="000000">
                      <a:alpha val="43137"/>
                    </a:srgbClr>
                  </a:outerShdw>
                </a:effectLst>
                <a:latin typeface="Trebuchet MS" pitchFamily="34" charset="0"/>
              </a:rPr>
              <a:t>grădiniță, școală) </a:t>
            </a:r>
          </a:p>
          <a:p>
            <a:r>
              <a:rPr lang="ro-RO" sz="2000" dirty="0" smtClean="0">
                <a:solidFill>
                  <a:schemeClr val="tx2"/>
                </a:solidFill>
                <a:latin typeface="Trebuchet MS" pitchFamily="34" charset="0"/>
              </a:rPr>
              <a:t>consilierea </a:t>
            </a:r>
            <a:r>
              <a:rPr lang="ro-RO" sz="2000" dirty="0">
                <a:solidFill>
                  <a:schemeClr val="tx2"/>
                </a:solidFill>
                <a:latin typeface="Trebuchet MS" pitchFamily="34" charset="0"/>
              </a:rPr>
              <a:t>familiei </a:t>
            </a:r>
            <a:r>
              <a:rPr lang="ro-RO" sz="2000" dirty="0" smtClean="0">
                <a:solidFill>
                  <a:schemeClr val="tx2"/>
                </a:solidFill>
                <a:latin typeface="Trebuchet MS" pitchFamily="34" charset="0"/>
              </a:rPr>
              <a:t>în </a:t>
            </a:r>
            <a:r>
              <a:rPr lang="ro-RO" sz="2000" dirty="0">
                <a:solidFill>
                  <a:schemeClr val="tx2"/>
                </a:solidFill>
                <a:latin typeface="Trebuchet MS" pitchFamily="34" charset="0"/>
              </a:rPr>
              <a:t>timpul </a:t>
            </a:r>
            <a:endParaRPr lang="ro-RO" sz="2000" dirty="0" smtClean="0">
              <a:solidFill>
                <a:schemeClr val="tx2"/>
              </a:solidFill>
              <a:latin typeface="Trebuchet MS" pitchFamily="34" charset="0"/>
            </a:endParaRPr>
          </a:p>
          <a:p>
            <a:pPr marL="0" indent="0">
              <a:buNone/>
            </a:pP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vizitelor </a:t>
            </a:r>
            <a:r>
              <a:rPr lang="ro-RO" sz="2000" dirty="0">
                <a:solidFill>
                  <a:schemeClr val="tx2"/>
                </a:solidFill>
                <a:latin typeface="Trebuchet MS" pitchFamily="34" charset="0"/>
              </a:rPr>
              <a:t>la </a:t>
            </a:r>
            <a:r>
              <a:rPr lang="ro-RO" sz="2000" dirty="0" smtClean="0">
                <a:solidFill>
                  <a:schemeClr val="tx2"/>
                </a:solidFill>
                <a:latin typeface="Trebuchet MS" pitchFamily="34" charset="0"/>
              </a:rPr>
              <a:t>domiciliu </a:t>
            </a:r>
            <a:endParaRPr lang="en-US" sz="2000" dirty="0" smtClean="0">
              <a:solidFill>
                <a:schemeClr val="tx2"/>
              </a:solidFill>
              <a:latin typeface="Trebuchet MS" pitchFamily="34" charset="0"/>
            </a:endParaRPr>
          </a:p>
          <a:p>
            <a:pPr marL="0" indent="0">
              <a:buNone/>
            </a:pPr>
            <a:r>
              <a:rPr lang="en-US" sz="2000" b="1" dirty="0">
                <a:solidFill>
                  <a:schemeClr val="tx2"/>
                </a:solidFill>
                <a:latin typeface="Trebuchet MS" pitchFamily="34" charset="0"/>
              </a:rPr>
              <a:t> </a:t>
            </a:r>
            <a:r>
              <a:rPr lang="en-US" sz="2000" b="1" dirty="0" smtClean="0">
                <a:solidFill>
                  <a:schemeClr val="tx2"/>
                </a:solidFill>
                <a:latin typeface="Trebuchet MS" pitchFamily="34" charset="0"/>
              </a:rPr>
              <a:t>         	       </a:t>
            </a:r>
            <a:r>
              <a:rPr lang="en-US" sz="2000" b="1" dirty="0" err="1" smtClean="0">
                <a:solidFill>
                  <a:srgbClr val="FF0000"/>
                </a:solidFill>
                <a:latin typeface="Trebuchet MS" pitchFamily="34" charset="0"/>
              </a:rPr>
              <a:t>reorganizarea</a:t>
            </a:r>
            <a:r>
              <a:rPr lang="en-US" sz="2000" b="1" dirty="0" smtClean="0">
                <a:solidFill>
                  <a:srgbClr val="FF0000"/>
                </a:solidFill>
                <a:latin typeface="Trebuchet MS" pitchFamily="34" charset="0"/>
              </a:rPr>
              <a:t> </a:t>
            </a:r>
            <a:r>
              <a:rPr lang="en-US" sz="2000" dirty="0" err="1" smtClean="0">
                <a:solidFill>
                  <a:srgbClr val="FF0000"/>
                </a:solidFill>
                <a:latin typeface="Trebuchet MS" pitchFamily="34" charset="0"/>
              </a:rPr>
              <a:t>activitatilor</a:t>
            </a:r>
            <a:r>
              <a:rPr lang="en-US" sz="2000" dirty="0" smtClean="0">
                <a:solidFill>
                  <a:srgbClr val="FF0000"/>
                </a:solidFill>
                <a:latin typeface="Trebuchet MS" pitchFamily="34" charset="0"/>
              </a:rPr>
              <a:t> in 2015 </a:t>
            </a:r>
          </a:p>
          <a:p>
            <a:pPr marL="0" indent="0">
              <a:buNone/>
            </a:pPr>
            <a:r>
              <a:rPr lang="en-US" sz="2000" dirty="0">
                <a:solidFill>
                  <a:srgbClr val="FF0000"/>
                </a:solidFill>
                <a:latin typeface="Trebuchet MS" pitchFamily="34" charset="0"/>
              </a:rPr>
              <a:t> </a:t>
            </a:r>
            <a:r>
              <a:rPr lang="en-US" sz="2000" dirty="0" smtClean="0">
                <a:solidFill>
                  <a:srgbClr val="FF0000"/>
                </a:solidFill>
                <a:latin typeface="Trebuchet MS" pitchFamily="34" charset="0"/>
              </a:rPr>
              <a:t>                  (</a:t>
            </a:r>
            <a:r>
              <a:rPr lang="en-US" sz="2000" dirty="0" err="1" smtClean="0">
                <a:solidFill>
                  <a:srgbClr val="FF0000"/>
                </a:solidFill>
                <a:latin typeface="Trebuchet MS" pitchFamily="34" charset="0"/>
              </a:rPr>
              <a:t>folosind</a:t>
            </a:r>
            <a:r>
              <a:rPr lang="en-US" sz="2000" dirty="0" smtClean="0">
                <a:solidFill>
                  <a:srgbClr val="FF0000"/>
                </a:solidFill>
                <a:latin typeface="Trebuchet MS" pitchFamily="34" charset="0"/>
              </a:rPr>
              <a:t> </a:t>
            </a:r>
            <a:r>
              <a:rPr lang="en-US" sz="2000" dirty="0" err="1" smtClean="0">
                <a:solidFill>
                  <a:srgbClr val="FF0000"/>
                </a:solidFill>
                <a:latin typeface="Trebuchet MS" pitchFamily="34" charset="0"/>
              </a:rPr>
              <a:t>modelul</a:t>
            </a:r>
            <a:r>
              <a:rPr lang="en-US" sz="2000" dirty="0" smtClean="0">
                <a:solidFill>
                  <a:srgbClr val="FF0000"/>
                </a:solidFill>
                <a:latin typeface="Trebuchet MS" pitchFamily="34" charset="0"/>
              </a:rPr>
              <a:t> FRAMBU)</a:t>
            </a:r>
            <a:endParaRPr lang="ro-RO" sz="2000" dirty="0" smtClean="0">
              <a:solidFill>
                <a:srgbClr val="FF0000"/>
              </a:solidFill>
              <a:latin typeface="Trebuchet MS" pitchFamily="34" charset="0"/>
            </a:endParaRPr>
          </a:p>
          <a:p>
            <a:pPr marL="0" indent="0">
              <a:buNone/>
            </a:pPr>
            <a:endParaRPr lang="en-US" sz="2000" dirty="0">
              <a:solidFill>
                <a:schemeClr val="tx2"/>
              </a:solidFill>
              <a:latin typeface="Trebuchet MS"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550" y="4080873"/>
            <a:ext cx="2743200" cy="1836357"/>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3550" y="1222894"/>
            <a:ext cx="2743200" cy="2060955"/>
          </a:xfrm>
          <a:prstGeom prst="rect">
            <a:avLst/>
          </a:prstGeom>
        </p:spPr>
      </p:pic>
      <p:sp>
        <p:nvSpPr>
          <p:cNvPr id="7" name="Right Arrow 6"/>
          <p:cNvSpPr/>
          <p:nvPr/>
        </p:nvSpPr>
        <p:spPr>
          <a:xfrm>
            <a:off x="1102454" y="5328405"/>
            <a:ext cx="6188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Centrul de zi </a:t>
            </a:r>
            <a:r>
              <a:rPr lang="ro-RO"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703429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err="1" smtClean="0">
                <a:solidFill>
                  <a:srgbClr val="FF0000"/>
                </a:solidFill>
                <a:latin typeface="Trebuchet MS" pitchFamily="34" charset="0"/>
              </a:rPr>
              <a:t>Acreditati</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pentru</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servicii</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sociale</a:t>
            </a:r>
            <a:endParaRPr lang="en-US" sz="2400" dirty="0" smtClean="0">
              <a:solidFill>
                <a:srgbClr val="FF0000"/>
              </a:solidFill>
              <a:latin typeface="Trebuchet MS" pitchFamily="34" charset="0"/>
            </a:endParaRPr>
          </a:p>
          <a:p>
            <a:r>
              <a:rPr lang="en-US" sz="2400" dirty="0" err="1" smtClean="0">
                <a:solidFill>
                  <a:srgbClr val="FF0000"/>
                </a:solidFill>
                <a:latin typeface="Trebuchet MS" pitchFamily="34" charset="0"/>
              </a:rPr>
              <a:t>Ambulator</a:t>
            </a:r>
            <a:r>
              <a:rPr lang="en-US" sz="2400" dirty="0" smtClean="0">
                <a:solidFill>
                  <a:srgbClr val="FF0000"/>
                </a:solidFill>
                <a:latin typeface="Trebuchet MS" pitchFamily="34" charset="0"/>
              </a:rPr>
              <a:t> de </a:t>
            </a:r>
            <a:r>
              <a:rPr lang="en-US" sz="2400" dirty="0" err="1" smtClean="0">
                <a:solidFill>
                  <a:srgbClr val="FF0000"/>
                </a:solidFill>
                <a:latin typeface="Trebuchet MS" pitchFamily="34" charset="0"/>
              </a:rPr>
              <a:t>specialitate</a:t>
            </a:r>
            <a:r>
              <a:rPr lang="en-US" sz="2400" dirty="0" smtClean="0">
                <a:solidFill>
                  <a:srgbClr val="FF0000"/>
                </a:solidFill>
                <a:latin typeface="Trebuchet MS" pitchFamily="34" charset="0"/>
              </a:rPr>
              <a:t> - </a:t>
            </a:r>
            <a:r>
              <a:rPr lang="en-US" sz="2400" dirty="0" err="1">
                <a:solidFill>
                  <a:srgbClr val="FF0000"/>
                </a:solidFill>
                <a:latin typeface="Trebuchet MS" pitchFamily="34" charset="0"/>
              </a:rPr>
              <a:t>s</a:t>
            </a:r>
            <a:r>
              <a:rPr lang="en-US" sz="2400" dirty="0" err="1" smtClean="0">
                <a:solidFill>
                  <a:srgbClr val="FF0000"/>
                </a:solidFill>
                <a:latin typeface="Trebuchet MS" pitchFamily="34" charset="0"/>
              </a:rPr>
              <a:t>ervicii</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medicale</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autorizate</a:t>
            </a:r>
            <a:endParaRPr lang="en-US" sz="2400" dirty="0" smtClean="0">
              <a:solidFill>
                <a:srgbClr val="FF0000"/>
              </a:solidFill>
              <a:latin typeface="Trebuchet MS" pitchFamily="34" charset="0"/>
            </a:endParaRPr>
          </a:p>
          <a:p>
            <a:r>
              <a:rPr lang="en-US" sz="2400" dirty="0" err="1" smtClean="0">
                <a:solidFill>
                  <a:srgbClr val="FF0000"/>
                </a:solidFill>
                <a:latin typeface="Trebuchet MS" pitchFamily="34" charset="0"/>
              </a:rPr>
              <a:t>Autorizati</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pentru</a:t>
            </a:r>
            <a:r>
              <a:rPr lang="en-US" sz="2400" dirty="0" smtClean="0">
                <a:solidFill>
                  <a:srgbClr val="FF0000"/>
                </a:solidFill>
                <a:latin typeface="Trebuchet MS" pitchFamily="34" charset="0"/>
              </a:rPr>
              <a:t> capacitate de </a:t>
            </a:r>
            <a:r>
              <a:rPr lang="en-US" sz="2400" dirty="0" err="1" smtClean="0">
                <a:solidFill>
                  <a:srgbClr val="FF0000"/>
                </a:solidFill>
                <a:latin typeface="Trebuchet MS" pitchFamily="34" charset="0"/>
              </a:rPr>
              <a:t>cercetare</a:t>
            </a:r>
            <a:r>
              <a:rPr lang="en-US" sz="2400" dirty="0" smtClean="0">
                <a:solidFill>
                  <a:srgbClr val="FF0000"/>
                </a:solidFill>
                <a:latin typeface="Trebuchet MS" pitchFamily="34" charset="0"/>
              </a:rPr>
              <a:t> de </a:t>
            </a:r>
            <a:r>
              <a:rPr lang="en-US" sz="2400" dirty="0" err="1" smtClean="0">
                <a:solidFill>
                  <a:srgbClr val="FF0000"/>
                </a:solidFill>
                <a:latin typeface="Trebuchet MS" pitchFamily="34" charset="0"/>
              </a:rPr>
              <a:t>catre</a:t>
            </a:r>
            <a:r>
              <a:rPr lang="en-US" sz="2400" dirty="0" smtClean="0">
                <a:solidFill>
                  <a:srgbClr val="FF0000"/>
                </a:solidFill>
                <a:latin typeface="Trebuchet MS" pitchFamily="34" charset="0"/>
              </a:rPr>
              <a:t> ANCS</a:t>
            </a:r>
          </a:p>
          <a:p>
            <a:r>
              <a:rPr lang="en-US" sz="2400" dirty="0" err="1" smtClean="0">
                <a:solidFill>
                  <a:srgbClr val="FF0000"/>
                </a:solidFill>
                <a:latin typeface="Trebuchet MS" pitchFamily="34" charset="0"/>
              </a:rPr>
              <a:t>Furnizor</a:t>
            </a:r>
            <a:r>
              <a:rPr lang="en-US" sz="2400" dirty="0" smtClean="0">
                <a:solidFill>
                  <a:srgbClr val="FF0000"/>
                </a:solidFill>
                <a:latin typeface="Trebuchet MS" pitchFamily="34" charset="0"/>
              </a:rPr>
              <a:t> de EMC &amp; </a:t>
            </a:r>
            <a:r>
              <a:rPr lang="en-US" sz="2400" dirty="0" err="1" smtClean="0">
                <a:solidFill>
                  <a:srgbClr val="FF0000"/>
                </a:solidFill>
                <a:latin typeface="Trebuchet MS" pitchFamily="34" charset="0"/>
              </a:rPr>
              <a:t>programe</a:t>
            </a:r>
            <a:r>
              <a:rPr lang="en-US" sz="2400" dirty="0" smtClean="0">
                <a:solidFill>
                  <a:srgbClr val="FF0000"/>
                </a:solidFill>
                <a:latin typeface="Trebuchet MS" pitchFamily="34" charset="0"/>
              </a:rPr>
              <a:t> de </a:t>
            </a:r>
            <a:r>
              <a:rPr lang="en-US" sz="2400" dirty="0" err="1" smtClean="0">
                <a:solidFill>
                  <a:srgbClr val="FF0000"/>
                </a:solidFill>
                <a:latin typeface="Trebuchet MS" pitchFamily="34" charset="0"/>
              </a:rPr>
              <a:t>formare</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profesionala</a:t>
            </a:r>
            <a:r>
              <a:rPr lang="en-US" sz="2400" dirty="0" smtClean="0">
                <a:solidFill>
                  <a:srgbClr val="FF0000"/>
                </a:solidFill>
                <a:latin typeface="Trebuchet MS" pitchFamily="34" charset="0"/>
              </a:rPr>
              <a:t> a </a:t>
            </a:r>
            <a:r>
              <a:rPr lang="en-US" sz="2400" dirty="0" err="1" smtClean="0">
                <a:solidFill>
                  <a:srgbClr val="FF0000"/>
                </a:solidFill>
                <a:latin typeface="Trebuchet MS" pitchFamily="34" charset="0"/>
              </a:rPr>
              <a:t>adultilor</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inclusiv</a:t>
            </a:r>
            <a:r>
              <a:rPr lang="en-US" sz="2400" dirty="0" smtClean="0">
                <a:solidFill>
                  <a:srgbClr val="FF0000"/>
                </a:solidFill>
                <a:latin typeface="Trebuchet MS" pitchFamily="34" charset="0"/>
              </a:rPr>
              <a:t> la </a:t>
            </a:r>
            <a:r>
              <a:rPr lang="en-US" sz="2400" dirty="0" err="1" smtClean="0">
                <a:solidFill>
                  <a:srgbClr val="FF0000"/>
                </a:solidFill>
                <a:latin typeface="Trebuchet MS" pitchFamily="34" charset="0"/>
              </a:rPr>
              <a:t>distanta</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prin</a:t>
            </a:r>
            <a:r>
              <a:rPr lang="en-US" sz="2400" dirty="0" smtClean="0">
                <a:solidFill>
                  <a:srgbClr val="FF0000"/>
                </a:solidFill>
                <a:latin typeface="Trebuchet MS" pitchFamily="34" charset="0"/>
              </a:rPr>
              <a:t> </a:t>
            </a:r>
            <a:r>
              <a:rPr lang="en-US" sz="2400" dirty="0" smtClean="0">
                <a:solidFill>
                  <a:srgbClr val="FF0000"/>
                </a:solidFill>
                <a:latin typeface="Trebuchet MS" pitchFamily="34" charset="0"/>
                <a:hlinkClick r:id="rId3"/>
              </a:rPr>
              <a:t>www.edubolirare.ro</a:t>
            </a:r>
            <a:endParaRPr lang="en-US" sz="2400" dirty="0">
              <a:solidFill>
                <a:srgbClr val="FF0000"/>
              </a:solidFill>
              <a:latin typeface="Trebuchet MS" pitchFamily="34" charset="0"/>
            </a:endParaRPr>
          </a:p>
          <a:p>
            <a:r>
              <a:rPr lang="en-US" sz="2400" dirty="0" smtClean="0">
                <a:solidFill>
                  <a:srgbClr val="FF0000"/>
                </a:solidFill>
                <a:latin typeface="Trebuchet MS" pitchFamily="34" charset="0"/>
              </a:rPr>
              <a:t>2 </a:t>
            </a:r>
            <a:r>
              <a:rPr lang="en-US" sz="2400" dirty="0" err="1" smtClean="0">
                <a:solidFill>
                  <a:srgbClr val="FF0000"/>
                </a:solidFill>
                <a:latin typeface="Trebuchet MS" pitchFamily="34" charset="0"/>
              </a:rPr>
              <a:t>reviste</a:t>
            </a:r>
            <a:endParaRPr lang="en-US" sz="2400" dirty="0" smtClean="0">
              <a:solidFill>
                <a:srgbClr val="FF0000"/>
              </a:solidFill>
              <a:latin typeface="Trebuchet MS" pitchFamily="34" charset="0"/>
            </a:endParaRPr>
          </a:p>
          <a:p>
            <a:r>
              <a:rPr lang="en-US" sz="2400" dirty="0" err="1" smtClean="0">
                <a:solidFill>
                  <a:srgbClr val="FF0000"/>
                </a:solidFill>
                <a:latin typeface="Trebuchet MS" pitchFamily="34" charset="0"/>
              </a:rPr>
              <a:t>Registru</a:t>
            </a:r>
            <a:r>
              <a:rPr lang="en-US" sz="2400" dirty="0" smtClean="0">
                <a:solidFill>
                  <a:srgbClr val="FF0000"/>
                </a:solidFill>
                <a:latin typeface="Trebuchet MS" pitchFamily="34" charset="0"/>
              </a:rPr>
              <a:t> de </a:t>
            </a:r>
            <a:r>
              <a:rPr lang="en-US" sz="2400" dirty="0" err="1" smtClean="0">
                <a:solidFill>
                  <a:srgbClr val="FF0000"/>
                </a:solidFill>
                <a:latin typeface="Trebuchet MS" pitchFamily="34" charset="0"/>
              </a:rPr>
              <a:t>pacienti</a:t>
            </a:r>
            <a:endParaRPr lang="en-US" sz="2400" dirty="0" smtClean="0">
              <a:solidFill>
                <a:srgbClr val="FF0000"/>
              </a:solidFill>
              <a:latin typeface="Trebuchet MS" pitchFamily="34" charset="0"/>
            </a:endParaRPr>
          </a:p>
          <a:p>
            <a:r>
              <a:rPr lang="en-US" sz="2400" dirty="0" err="1" smtClean="0">
                <a:solidFill>
                  <a:srgbClr val="FF0000"/>
                </a:solidFill>
                <a:latin typeface="Trebuchet MS" pitchFamily="34" charset="0"/>
              </a:rPr>
              <a:t>Implementare</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Standarde</a:t>
            </a:r>
            <a:r>
              <a:rPr lang="en-US" sz="2400" dirty="0" smtClean="0">
                <a:solidFill>
                  <a:srgbClr val="FF0000"/>
                </a:solidFill>
                <a:latin typeface="Trebuchet MS" pitchFamily="34" charset="0"/>
              </a:rPr>
              <a:t> ISO 9001</a:t>
            </a:r>
          </a:p>
          <a:p>
            <a:r>
              <a:rPr lang="en-US" sz="2400" dirty="0" err="1" smtClean="0">
                <a:solidFill>
                  <a:srgbClr val="FF0000"/>
                </a:solidFill>
                <a:latin typeface="Trebuchet MS" pitchFamily="34" charset="0"/>
              </a:rPr>
              <a:t>Membrii</a:t>
            </a:r>
            <a:r>
              <a:rPr lang="en-US" sz="2400" dirty="0" smtClean="0">
                <a:solidFill>
                  <a:srgbClr val="FF0000"/>
                </a:solidFill>
                <a:latin typeface="Trebuchet MS" pitchFamily="34" charset="0"/>
              </a:rPr>
              <a:t> in CNBR, CEGRD, SPAG, </a:t>
            </a:r>
            <a:r>
              <a:rPr lang="en-US" sz="2400" dirty="0" err="1" smtClean="0">
                <a:solidFill>
                  <a:srgbClr val="FF0000"/>
                </a:solidFill>
                <a:latin typeface="Trebuchet MS" pitchFamily="34" charset="0"/>
              </a:rPr>
              <a:t>BoD</a:t>
            </a:r>
            <a:r>
              <a:rPr lang="en-US" sz="2400" dirty="0" smtClean="0">
                <a:solidFill>
                  <a:srgbClr val="FF0000"/>
                </a:solidFill>
                <a:latin typeface="Trebuchet MS" pitchFamily="34" charset="0"/>
              </a:rPr>
              <a:t> </a:t>
            </a:r>
            <a:r>
              <a:rPr lang="en-US" sz="2400" dirty="0" err="1" smtClean="0">
                <a:solidFill>
                  <a:srgbClr val="FF0000"/>
                </a:solidFill>
                <a:latin typeface="Trebuchet MS" pitchFamily="34" charset="0"/>
              </a:rPr>
              <a:t>Eurordis</a:t>
            </a:r>
            <a:r>
              <a:rPr lang="en-US" sz="2400" dirty="0" smtClean="0">
                <a:solidFill>
                  <a:srgbClr val="FF0000"/>
                </a:solidFill>
                <a:latin typeface="Trebuchet MS" pitchFamily="34" charset="0"/>
              </a:rPr>
              <a:t>, etc.</a:t>
            </a:r>
            <a:endParaRPr lang="en-US" dirty="0">
              <a:latin typeface="Trebuchet MS" pitchFamily="34" charset="0"/>
            </a:endParaRPr>
          </a:p>
        </p:txBody>
      </p:sp>
      <p:sp>
        <p:nvSpPr>
          <p:cNvPr id="4"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Calitatea</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serviciilor</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956739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174" y="2406316"/>
            <a:ext cx="8491317" cy="3801980"/>
          </a:xfrm>
        </p:spPr>
        <p:txBody>
          <a:bodyPr>
            <a:normAutofit fontScale="90000"/>
          </a:bodyPr>
          <a:lstStyle/>
          <a:p>
            <a:pPr indent="461963" algn="l">
              <a:buFont typeface="Wingdings" pitchFamily="2" charset="2"/>
              <a:buChar char="Ø"/>
            </a:pPr>
            <a:r>
              <a:rPr lang="en-US" dirty="0" err="1" smtClean="0">
                <a:solidFill>
                  <a:srgbClr val="C00000"/>
                </a:solidFill>
                <a:effectLst/>
              </a:rPr>
              <a:t>Initierea</a:t>
            </a:r>
            <a:r>
              <a:rPr lang="en-US" dirty="0" smtClean="0">
                <a:solidFill>
                  <a:srgbClr val="C00000"/>
                </a:solidFill>
                <a:effectLst/>
              </a:rPr>
              <a:t> </a:t>
            </a:r>
            <a:r>
              <a:rPr lang="en-US" dirty="0" err="1" smtClean="0">
                <a:solidFill>
                  <a:srgbClr val="C00000"/>
                </a:solidFill>
                <a:effectLst/>
              </a:rPr>
              <a:t>colaborarii</a:t>
            </a:r>
            <a:r>
              <a:rPr lang="en-US" b="0" dirty="0" smtClean="0">
                <a:solidFill>
                  <a:srgbClr val="C00000"/>
                </a:solidFill>
                <a:effectLst/>
              </a:rPr>
              <a:t> </a:t>
            </a:r>
            <a:r>
              <a:rPr lang="en-US" b="0" dirty="0">
                <a:solidFill>
                  <a:srgbClr val="C00000"/>
                </a:solidFill>
                <a:effectLst/>
              </a:rPr>
              <a:t>cu </a:t>
            </a:r>
            <a:r>
              <a:rPr lang="en-US" b="0" dirty="0" err="1">
                <a:solidFill>
                  <a:srgbClr val="C00000"/>
                </a:solidFill>
                <a:effectLst/>
              </a:rPr>
              <a:t>Directiile</a:t>
            </a:r>
            <a:r>
              <a:rPr lang="en-US" b="0" dirty="0">
                <a:solidFill>
                  <a:srgbClr val="C00000"/>
                </a:solidFill>
                <a:effectLst/>
              </a:rPr>
              <a:t> de </a:t>
            </a:r>
            <a:r>
              <a:rPr lang="en-US" b="0" dirty="0" err="1">
                <a:solidFill>
                  <a:srgbClr val="C00000"/>
                </a:solidFill>
                <a:effectLst/>
              </a:rPr>
              <a:t>A</a:t>
            </a:r>
            <a:r>
              <a:rPr lang="en-US" b="0" dirty="0" err="1" smtClean="0">
                <a:solidFill>
                  <a:srgbClr val="C00000"/>
                </a:solidFill>
                <a:effectLst/>
              </a:rPr>
              <a:t>sistenta</a:t>
            </a:r>
            <a:r>
              <a:rPr lang="en-US" b="0" dirty="0" smtClean="0">
                <a:solidFill>
                  <a:srgbClr val="C00000"/>
                </a:solidFill>
                <a:effectLst/>
              </a:rPr>
              <a:t> </a:t>
            </a:r>
            <a:r>
              <a:rPr lang="en-US" b="0" dirty="0" err="1">
                <a:solidFill>
                  <a:srgbClr val="C00000"/>
                </a:solidFill>
                <a:effectLst/>
              </a:rPr>
              <a:t>S</a:t>
            </a:r>
            <a:r>
              <a:rPr lang="en-US" b="0" dirty="0" err="1" smtClean="0">
                <a:solidFill>
                  <a:srgbClr val="C00000"/>
                </a:solidFill>
                <a:effectLst/>
              </a:rPr>
              <a:t>ociala</a:t>
            </a:r>
            <a:r>
              <a:rPr lang="en-US" b="0" dirty="0" smtClean="0">
                <a:solidFill>
                  <a:srgbClr val="C00000"/>
                </a:solidFill>
                <a:effectLst/>
              </a:rPr>
              <a:t> </a:t>
            </a:r>
            <a:r>
              <a:rPr lang="en-US" b="0" dirty="0">
                <a:solidFill>
                  <a:srgbClr val="C00000"/>
                </a:solidFill>
                <a:effectLst/>
              </a:rPr>
              <a:t>din </a:t>
            </a:r>
            <a:r>
              <a:rPr lang="en-US" b="0" dirty="0" err="1">
                <a:solidFill>
                  <a:srgbClr val="C00000"/>
                </a:solidFill>
                <a:effectLst/>
              </a:rPr>
              <a:t>cele</a:t>
            </a:r>
            <a:r>
              <a:rPr lang="en-US" b="0" dirty="0">
                <a:solidFill>
                  <a:srgbClr val="C00000"/>
                </a:solidFill>
                <a:effectLst/>
              </a:rPr>
              <a:t> 8 </a:t>
            </a:r>
            <a:r>
              <a:rPr lang="en-US" b="0" dirty="0" err="1">
                <a:solidFill>
                  <a:srgbClr val="C00000"/>
                </a:solidFill>
                <a:effectLst/>
              </a:rPr>
              <a:t>regiuni</a:t>
            </a:r>
            <a:r>
              <a:rPr lang="en-US" b="0" dirty="0">
                <a:solidFill>
                  <a:srgbClr val="C00000"/>
                </a:solidFill>
                <a:effectLst/>
              </a:rPr>
              <a:t> de </a:t>
            </a:r>
            <a:r>
              <a:rPr lang="en-US" b="0" dirty="0" err="1" smtClean="0">
                <a:solidFill>
                  <a:srgbClr val="C00000"/>
                </a:solidFill>
                <a:effectLst/>
              </a:rPr>
              <a:t>dezvoltare</a:t>
            </a:r>
            <a:r>
              <a:rPr lang="en-US" b="0" dirty="0" smtClean="0">
                <a:solidFill>
                  <a:srgbClr val="C00000"/>
                </a:solidFill>
                <a:effectLst/>
              </a:rPr>
              <a:t/>
            </a:r>
            <a:br>
              <a:rPr lang="en-US" b="0" dirty="0" smtClean="0">
                <a:solidFill>
                  <a:srgbClr val="C00000"/>
                </a:solidFill>
                <a:effectLst/>
              </a:rPr>
            </a:br>
            <a:r>
              <a:rPr lang="en-US" dirty="0">
                <a:solidFill>
                  <a:srgbClr val="C00000"/>
                </a:solidFill>
              </a:rPr>
              <a:t/>
            </a:r>
            <a:br>
              <a:rPr lang="en-US" dirty="0">
                <a:solidFill>
                  <a:srgbClr val="C00000"/>
                </a:solidFill>
              </a:rPr>
            </a:br>
            <a:r>
              <a:rPr lang="en-US" dirty="0" err="1">
                <a:solidFill>
                  <a:srgbClr val="0070C0"/>
                </a:solidFill>
                <a:effectLst/>
              </a:rPr>
              <a:t>A</a:t>
            </a:r>
            <a:r>
              <a:rPr lang="en-US" dirty="0" err="1" smtClean="0">
                <a:solidFill>
                  <a:srgbClr val="0070C0"/>
                </a:solidFill>
                <a:effectLst/>
              </a:rPr>
              <a:t>bordare</a:t>
            </a:r>
            <a:r>
              <a:rPr lang="en-US" dirty="0" smtClean="0">
                <a:solidFill>
                  <a:srgbClr val="0070C0"/>
                </a:solidFill>
                <a:effectLst/>
              </a:rPr>
              <a:t> </a:t>
            </a:r>
            <a:r>
              <a:rPr lang="en-US" dirty="0">
                <a:solidFill>
                  <a:srgbClr val="0070C0"/>
                </a:solidFill>
                <a:effectLst/>
              </a:rPr>
              <a:t>win-win</a:t>
            </a:r>
            <a:r>
              <a:rPr lang="en-US" b="0" dirty="0">
                <a:solidFill>
                  <a:srgbClr val="0070C0"/>
                </a:solidFill>
                <a:effectLst/>
              </a:rPr>
              <a:t>: </a:t>
            </a:r>
            <a:br>
              <a:rPr lang="en-US" b="0" dirty="0">
                <a:solidFill>
                  <a:srgbClr val="0070C0"/>
                </a:solidFill>
                <a:effectLst/>
              </a:rPr>
            </a:br>
            <a:r>
              <a:rPr lang="en-US" b="0" dirty="0" smtClean="0">
                <a:solidFill>
                  <a:srgbClr val="0070C0"/>
                </a:solidFill>
                <a:effectLst/>
              </a:rPr>
              <a:t/>
            </a:r>
            <a:br>
              <a:rPr lang="en-US" b="0" dirty="0" smtClean="0">
                <a:solidFill>
                  <a:srgbClr val="0070C0"/>
                </a:solidFill>
                <a:effectLst/>
              </a:rPr>
            </a:br>
            <a:r>
              <a:rPr lang="en-US" b="0" dirty="0" smtClean="0">
                <a:solidFill>
                  <a:srgbClr val="7030A0"/>
                </a:solidFill>
                <a:effectLst/>
              </a:rPr>
              <a:t>- </a:t>
            </a:r>
            <a:r>
              <a:rPr lang="en-US" b="0" dirty="0" err="1" smtClean="0">
                <a:solidFill>
                  <a:srgbClr val="7030A0"/>
                </a:solidFill>
                <a:effectLst/>
              </a:rPr>
              <a:t>pe</a:t>
            </a:r>
            <a:r>
              <a:rPr lang="en-US" b="0" dirty="0" smtClean="0">
                <a:solidFill>
                  <a:srgbClr val="7030A0"/>
                </a:solidFill>
                <a:effectLst/>
              </a:rPr>
              <a:t> </a:t>
            </a:r>
            <a:r>
              <a:rPr lang="en-US" b="0" dirty="0">
                <a:solidFill>
                  <a:srgbClr val="7030A0"/>
                </a:solidFill>
                <a:effectLst/>
              </a:rPr>
              <a:t>de o parte </a:t>
            </a:r>
            <a:r>
              <a:rPr lang="en-US" b="0" dirty="0" err="1">
                <a:solidFill>
                  <a:srgbClr val="7030A0"/>
                </a:solidFill>
                <a:effectLst/>
              </a:rPr>
              <a:t>dorim</a:t>
            </a:r>
            <a:r>
              <a:rPr lang="en-US" b="0" dirty="0">
                <a:solidFill>
                  <a:srgbClr val="7030A0"/>
                </a:solidFill>
                <a:effectLst/>
              </a:rPr>
              <a:t> </a:t>
            </a:r>
            <a:r>
              <a:rPr lang="en-US" dirty="0" err="1">
                <a:effectLst/>
              </a:rPr>
              <a:t>sa</a:t>
            </a:r>
            <a:r>
              <a:rPr lang="en-US" dirty="0">
                <a:effectLst/>
              </a:rPr>
              <a:t> </a:t>
            </a:r>
            <a:r>
              <a:rPr lang="en-US" dirty="0" err="1">
                <a:effectLst/>
              </a:rPr>
              <a:t>promovam</a:t>
            </a:r>
            <a:r>
              <a:rPr lang="en-US" dirty="0">
                <a:effectLst/>
              </a:rPr>
              <a:t> </a:t>
            </a:r>
            <a:r>
              <a:rPr lang="en-US" dirty="0" err="1">
                <a:effectLst/>
              </a:rPr>
              <a:t>si</a:t>
            </a:r>
            <a:r>
              <a:rPr lang="en-US" dirty="0">
                <a:effectLst/>
              </a:rPr>
              <a:t> </a:t>
            </a:r>
            <a:r>
              <a:rPr lang="en-US" dirty="0" err="1">
                <a:effectLst/>
              </a:rPr>
              <a:t>sa</a:t>
            </a:r>
            <a:r>
              <a:rPr lang="en-US" dirty="0">
                <a:effectLst/>
              </a:rPr>
              <a:t> </a:t>
            </a:r>
            <a:r>
              <a:rPr lang="en-US" dirty="0" err="1">
                <a:effectLst/>
              </a:rPr>
              <a:t>informam</a:t>
            </a:r>
            <a:r>
              <a:rPr lang="en-US" dirty="0">
                <a:effectLst/>
              </a:rPr>
              <a:t> </a:t>
            </a:r>
            <a:r>
              <a:rPr lang="en-US" dirty="0" err="1">
                <a:effectLst/>
              </a:rPr>
              <a:t>despre</a:t>
            </a:r>
            <a:r>
              <a:rPr lang="en-US" dirty="0">
                <a:effectLst/>
              </a:rPr>
              <a:t> </a:t>
            </a:r>
            <a:r>
              <a:rPr lang="en-US" dirty="0" err="1">
                <a:effectLst/>
              </a:rPr>
              <a:t>serviciile</a:t>
            </a:r>
            <a:r>
              <a:rPr lang="en-US" dirty="0">
                <a:effectLst/>
              </a:rPr>
              <a:t> </a:t>
            </a:r>
            <a:r>
              <a:rPr lang="en-US" dirty="0" err="1">
                <a:effectLst/>
              </a:rPr>
              <a:t>centrului</a:t>
            </a:r>
            <a:r>
              <a:rPr lang="en-US" b="0" dirty="0">
                <a:solidFill>
                  <a:srgbClr val="7030A0"/>
                </a:solidFill>
                <a:effectLst/>
              </a:rPr>
              <a:t>, </a:t>
            </a:r>
            <a:r>
              <a:rPr lang="en-US" b="0" dirty="0" err="1">
                <a:solidFill>
                  <a:srgbClr val="7030A0"/>
                </a:solidFill>
                <a:effectLst/>
              </a:rPr>
              <a:t>sa</a:t>
            </a:r>
            <a:r>
              <a:rPr lang="en-US" b="0" dirty="0">
                <a:solidFill>
                  <a:srgbClr val="7030A0"/>
                </a:solidFill>
                <a:effectLst/>
              </a:rPr>
              <a:t> </a:t>
            </a:r>
            <a:r>
              <a:rPr lang="en-US" b="0" dirty="0" err="1">
                <a:solidFill>
                  <a:srgbClr val="7030A0"/>
                </a:solidFill>
                <a:effectLst/>
              </a:rPr>
              <a:t>informam</a:t>
            </a:r>
            <a:r>
              <a:rPr lang="en-US" b="0" dirty="0">
                <a:solidFill>
                  <a:srgbClr val="7030A0"/>
                </a:solidFill>
                <a:effectLst/>
              </a:rPr>
              <a:t> care </a:t>
            </a:r>
            <a:r>
              <a:rPr lang="en-US" b="0" dirty="0" err="1">
                <a:solidFill>
                  <a:srgbClr val="7030A0"/>
                </a:solidFill>
                <a:effectLst/>
              </a:rPr>
              <a:t>sunt</a:t>
            </a:r>
            <a:r>
              <a:rPr lang="en-US" b="0" dirty="0">
                <a:solidFill>
                  <a:srgbClr val="7030A0"/>
                </a:solidFill>
                <a:effectLst/>
              </a:rPr>
              <a:t> </a:t>
            </a:r>
            <a:r>
              <a:rPr lang="en-US" b="0" dirty="0" err="1">
                <a:solidFill>
                  <a:srgbClr val="7030A0"/>
                </a:solidFill>
                <a:effectLst/>
              </a:rPr>
              <a:t>bolile</a:t>
            </a:r>
            <a:r>
              <a:rPr lang="en-US" b="0" dirty="0">
                <a:solidFill>
                  <a:srgbClr val="7030A0"/>
                </a:solidFill>
                <a:effectLst/>
              </a:rPr>
              <a:t> rare </a:t>
            </a:r>
            <a:r>
              <a:rPr lang="en-US" b="0" dirty="0" err="1">
                <a:solidFill>
                  <a:srgbClr val="7030A0"/>
                </a:solidFill>
                <a:effectLst/>
              </a:rPr>
              <a:t>si</a:t>
            </a:r>
            <a:r>
              <a:rPr lang="en-US" b="0" dirty="0">
                <a:solidFill>
                  <a:srgbClr val="7030A0"/>
                </a:solidFill>
                <a:effectLst/>
              </a:rPr>
              <a:t> </a:t>
            </a:r>
            <a:r>
              <a:rPr lang="en-US" dirty="0" err="1">
                <a:effectLst/>
              </a:rPr>
              <a:t>sa</a:t>
            </a:r>
            <a:r>
              <a:rPr lang="en-US" dirty="0">
                <a:effectLst/>
              </a:rPr>
              <a:t> </a:t>
            </a:r>
            <a:r>
              <a:rPr lang="en-US" dirty="0" err="1">
                <a:effectLst/>
              </a:rPr>
              <a:t>aflam</a:t>
            </a:r>
            <a:r>
              <a:rPr lang="en-US" dirty="0">
                <a:effectLst/>
              </a:rPr>
              <a:t> care </a:t>
            </a:r>
            <a:r>
              <a:rPr lang="en-US" dirty="0" err="1">
                <a:effectLst/>
              </a:rPr>
              <a:t>sunt</a:t>
            </a:r>
            <a:r>
              <a:rPr lang="en-US" dirty="0">
                <a:effectLst/>
              </a:rPr>
              <a:t> </a:t>
            </a:r>
            <a:r>
              <a:rPr lang="en-US" dirty="0" err="1">
                <a:effectLst/>
              </a:rPr>
              <a:t>problemele</a:t>
            </a:r>
            <a:r>
              <a:rPr lang="en-US" dirty="0">
                <a:effectLst/>
              </a:rPr>
              <a:t> cu care </a:t>
            </a:r>
            <a:r>
              <a:rPr lang="en-US" dirty="0" err="1">
                <a:effectLst/>
              </a:rPr>
              <a:t>aceste</a:t>
            </a:r>
            <a:r>
              <a:rPr lang="en-US" dirty="0">
                <a:effectLst/>
              </a:rPr>
              <a:t> </a:t>
            </a:r>
            <a:r>
              <a:rPr lang="en-US" dirty="0" err="1">
                <a:effectLst/>
              </a:rPr>
              <a:t>institutii</a:t>
            </a:r>
            <a:r>
              <a:rPr lang="en-US" dirty="0">
                <a:effectLst/>
              </a:rPr>
              <a:t> se </a:t>
            </a:r>
            <a:r>
              <a:rPr lang="en-US" dirty="0" err="1">
                <a:effectLst/>
              </a:rPr>
              <a:t>confrunta</a:t>
            </a:r>
            <a:r>
              <a:rPr lang="en-US" dirty="0">
                <a:effectLst/>
              </a:rPr>
              <a:t> </a:t>
            </a:r>
            <a:r>
              <a:rPr lang="en-US" dirty="0" err="1">
                <a:effectLst/>
              </a:rPr>
              <a:t>atunci</a:t>
            </a:r>
            <a:r>
              <a:rPr lang="en-US" dirty="0">
                <a:effectLst/>
              </a:rPr>
              <a:t> </a:t>
            </a:r>
            <a:r>
              <a:rPr lang="en-US" dirty="0" err="1">
                <a:effectLst/>
              </a:rPr>
              <a:t>cand</a:t>
            </a:r>
            <a:r>
              <a:rPr lang="en-US" dirty="0">
                <a:effectLst/>
              </a:rPr>
              <a:t> </a:t>
            </a:r>
            <a:r>
              <a:rPr lang="en-US" dirty="0" err="1">
                <a:effectLst/>
              </a:rPr>
              <a:t>intalnesc</a:t>
            </a:r>
            <a:r>
              <a:rPr lang="en-US" dirty="0">
                <a:effectLst/>
              </a:rPr>
              <a:t> </a:t>
            </a:r>
            <a:r>
              <a:rPr lang="en-US" dirty="0" err="1">
                <a:effectLst/>
              </a:rPr>
              <a:t>cazuri</a:t>
            </a:r>
            <a:r>
              <a:rPr lang="en-US" dirty="0">
                <a:effectLst/>
              </a:rPr>
              <a:t> </a:t>
            </a:r>
            <a:r>
              <a:rPr lang="en-US" dirty="0" err="1">
                <a:effectLst/>
              </a:rPr>
              <a:t>dificile</a:t>
            </a:r>
            <a:r>
              <a:rPr lang="en-US" dirty="0">
                <a:effectLst/>
              </a:rPr>
              <a:t> de </a:t>
            </a:r>
            <a:r>
              <a:rPr lang="en-US" dirty="0" err="1">
                <a:effectLst/>
              </a:rPr>
              <a:t>boli</a:t>
            </a:r>
            <a:r>
              <a:rPr lang="en-US" dirty="0">
                <a:effectLst/>
              </a:rPr>
              <a:t> rare </a:t>
            </a:r>
            <a:r>
              <a:rPr lang="en-US" dirty="0" smtClean="0">
                <a:solidFill>
                  <a:srgbClr val="7030A0"/>
                </a:solidFill>
                <a:effectLst/>
              </a:rPr>
              <a:t/>
            </a:r>
            <a:br>
              <a:rPr lang="en-US" dirty="0" smtClean="0">
                <a:solidFill>
                  <a:srgbClr val="7030A0"/>
                </a:solidFill>
                <a:effectLst/>
              </a:rPr>
            </a:br>
            <a:r>
              <a:rPr lang="en-US" dirty="0" smtClean="0">
                <a:solidFill>
                  <a:srgbClr val="7030A0"/>
                </a:solidFill>
                <a:effectLst/>
              </a:rPr>
              <a:t/>
            </a:r>
            <a:br>
              <a:rPr lang="en-US" dirty="0" smtClean="0">
                <a:solidFill>
                  <a:srgbClr val="7030A0"/>
                </a:solidFill>
                <a:effectLst/>
              </a:rPr>
            </a:br>
            <a:r>
              <a:rPr lang="en-US" b="0" dirty="0" smtClean="0">
                <a:solidFill>
                  <a:srgbClr val="7030A0"/>
                </a:solidFill>
                <a:effectLst/>
              </a:rPr>
              <a:t>- </a:t>
            </a:r>
            <a:r>
              <a:rPr lang="en-US" b="0" dirty="0" err="1" smtClean="0">
                <a:solidFill>
                  <a:srgbClr val="7030A0"/>
                </a:solidFill>
                <a:effectLst/>
              </a:rPr>
              <a:t>pe</a:t>
            </a:r>
            <a:r>
              <a:rPr lang="en-US" b="0" dirty="0" smtClean="0">
                <a:solidFill>
                  <a:srgbClr val="7030A0"/>
                </a:solidFill>
                <a:effectLst/>
              </a:rPr>
              <a:t> </a:t>
            </a:r>
            <a:r>
              <a:rPr lang="en-US" b="0" dirty="0">
                <a:solidFill>
                  <a:srgbClr val="7030A0"/>
                </a:solidFill>
                <a:effectLst/>
              </a:rPr>
              <a:t>de </a:t>
            </a:r>
            <a:r>
              <a:rPr lang="en-US" b="0" dirty="0" err="1">
                <a:solidFill>
                  <a:srgbClr val="7030A0"/>
                </a:solidFill>
                <a:effectLst/>
              </a:rPr>
              <a:t>alta</a:t>
            </a:r>
            <a:r>
              <a:rPr lang="en-US" b="0" dirty="0">
                <a:solidFill>
                  <a:srgbClr val="7030A0"/>
                </a:solidFill>
                <a:effectLst/>
              </a:rPr>
              <a:t> parte, </a:t>
            </a:r>
            <a:r>
              <a:rPr lang="en-US" b="0" dirty="0" err="1">
                <a:solidFill>
                  <a:srgbClr val="7030A0"/>
                </a:solidFill>
                <a:effectLst/>
              </a:rPr>
              <a:t>dorim</a:t>
            </a:r>
            <a:r>
              <a:rPr lang="en-US" b="0" dirty="0">
                <a:solidFill>
                  <a:srgbClr val="7030A0"/>
                </a:solidFill>
                <a:effectLst/>
              </a:rPr>
              <a:t> </a:t>
            </a:r>
            <a:r>
              <a:rPr lang="en-US" dirty="0" err="1">
                <a:effectLst/>
              </a:rPr>
              <a:t>sa</a:t>
            </a:r>
            <a:r>
              <a:rPr lang="en-US" dirty="0">
                <a:effectLst/>
              </a:rPr>
              <a:t> </a:t>
            </a:r>
            <a:r>
              <a:rPr lang="en-US" dirty="0" err="1">
                <a:effectLst/>
              </a:rPr>
              <a:t>oferim</a:t>
            </a:r>
            <a:r>
              <a:rPr lang="en-US" dirty="0">
                <a:effectLst/>
              </a:rPr>
              <a:t> </a:t>
            </a:r>
            <a:r>
              <a:rPr lang="en-US" dirty="0" err="1">
                <a:effectLst/>
              </a:rPr>
              <a:t>suport</a:t>
            </a:r>
            <a:r>
              <a:rPr lang="en-US" b="0" dirty="0">
                <a:solidFill>
                  <a:srgbClr val="7030A0"/>
                </a:solidFill>
                <a:effectLst/>
              </a:rPr>
              <a:t> in </a:t>
            </a:r>
            <a:r>
              <a:rPr lang="en-US" b="0" dirty="0" err="1">
                <a:solidFill>
                  <a:srgbClr val="7030A0"/>
                </a:solidFill>
                <a:effectLst/>
              </a:rPr>
              <a:t>activitatea</a:t>
            </a:r>
            <a:r>
              <a:rPr lang="en-US" b="0" dirty="0">
                <a:solidFill>
                  <a:srgbClr val="7030A0"/>
                </a:solidFill>
                <a:effectLst/>
              </a:rPr>
              <a:t> </a:t>
            </a:r>
            <a:r>
              <a:rPr lang="en-US" b="0" dirty="0" err="1">
                <a:solidFill>
                  <a:srgbClr val="7030A0"/>
                </a:solidFill>
                <a:effectLst/>
              </a:rPr>
              <a:t>lor</a:t>
            </a:r>
            <a:r>
              <a:rPr lang="en-US" b="0" dirty="0">
                <a:solidFill>
                  <a:srgbClr val="7030A0"/>
                </a:solidFill>
                <a:effectLst/>
              </a:rPr>
              <a:t>, </a:t>
            </a:r>
            <a:r>
              <a:rPr lang="en-US" b="0" dirty="0" err="1">
                <a:solidFill>
                  <a:srgbClr val="7030A0"/>
                </a:solidFill>
                <a:effectLst/>
              </a:rPr>
              <a:t>incercand</a:t>
            </a:r>
            <a:r>
              <a:rPr lang="en-US" b="0" dirty="0">
                <a:solidFill>
                  <a:srgbClr val="7030A0"/>
                </a:solidFill>
                <a:effectLst/>
              </a:rPr>
              <a:t> </a:t>
            </a:r>
            <a:r>
              <a:rPr lang="en-US" i="1" dirty="0" err="1">
                <a:solidFill>
                  <a:srgbClr val="00B050"/>
                </a:solidFill>
              </a:rPr>
              <a:t>sa</a:t>
            </a:r>
            <a:r>
              <a:rPr lang="en-US" i="1" dirty="0">
                <a:solidFill>
                  <a:srgbClr val="00B050"/>
                </a:solidFill>
              </a:rPr>
              <a:t> </a:t>
            </a:r>
            <a:r>
              <a:rPr lang="en-US" i="1" dirty="0" err="1">
                <a:solidFill>
                  <a:srgbClr val="00B050"/>
                </a:solidFill>
              </a:rPr>
              <a:t>identificam</a:t>
            </a:r>
            <a:r>
              <a:rPr lang="en-US" i="1" dirty="0">
                <a:solidFill>
                  <a:srgbClr val="00B050"/>
                </a:solidFill>
              </a:rPr>
              <a:t> </a:t>
            </a:r>
            <a:r>
              <a:rPr lang="en-US" i="1" dirty="0" err="1">
                <a:solidFill>
                  <a:srgbClr val="00B050"/>
                </a:solidFill>
              </a:rPr>
              <a:t>serviciile</a:t>
            </a:r>
            <a:r>
              <a:rPr lang="en-US" i="1" dirty="0">
                <a:solidFill>
                  <a:srgbClr val="00B050"/>
                </a:solidFill>
              </a:rPr>
              <a:t> </a:t>
            </a:r>
            <a:r>
              <a:rPr lang="en-US" i="1" dirty="0" err="1">
                <a:solidFill>
                  <a:srgbClr val="00B050"/>
                </a:solidFill>
              </a:rPr>
              <a:t>sociale</a:t>
            </a:r>
            <a:r>
              <a:rPr lang="en-US" i="1" dirty="0">
                <a:solidFill>
                  <a:srgbClr val="00B050"/>
                </a:solidFill>
              </a:rPr>
              <a:t> din </a:t>
            </a:r>
            <a:r>
              <a:rPr lang="en-US" i="1" dirty="0" err="1">
                <a:solidFill>
                  <a:srgbClr val="00B050"/>
                </a:solidFill>
              </a:rPr>
              <a:t>zona</a:t>
            </a:r>
            <a:r>
              <a:rPr lang="en-US" i="1" dirty="0">
                <a:solidFill>
                  <a:srgbClr val="00B050"/>
                </a:solidFill>
              </a:rPr>
              <a:t> care </a:t>
            </a:r>
            <a:r>
              <a:rPr lang="en-US" i="1" dirty="0" err="1">
                <a:solidFill>
                  <a:srgbClr val="00B050"/>
                </a:solidFill>
              </a:rPr>
              <a:t>ar</a:t>
            </a:r>
            <a:r>
              <a:rPr lang="en-US" i="1" dirty="0">
                <a:solidFill>
                  <a:srgbClr val="00B050"/>
                </a:solidFill>
              </a:rPr>
              <a:t> </a:t>
            </a:r>
            <a:r>
              <a:rPr lang="en-US" i="1" dirty="0" err="1">
                <a:solidFill>
                  <a:srgbClr val="00B050"/>
                </a:solidFill>
              </a:rPr>
              <a:t>putea</a:t>
            </a:r>
            <a:r>
              <a:rPr lang="en-US" i="1" dirty="0">
                <a:solidFill>
                  <a:srgbClr val="00B050"/>
                </a:solidFill>
              </a:rPr>
              <a:t> </a:t>
            </a:r>
            <a:r>
              <a:rPr lang="en-US" i="1" dirty="0" err="1">
                <a:solidFill>
                  <a:srgbClr val="00B050"/>
                </a:solidFill>
              </a:rPr>
              <a:t>sa</a:t>
            </a:r>
            <a:r>
              <a:rPr lang="en-US" i="1" dirty="0">
                <a:solidFill>
                  <a:srgbClr val="00B050"/>
                </a:solidFill>
              </a:rPr>
              <a:t> </a:t>
            </a:r>
            <a:r>
              <a:rPr lang="en-US" i="1" dirty="0" err="1">
                <a:solidFill>
                  <a:srgbClr val="00B050"/>
                </a:solidFill>
              </a:rPr>
              <a:t>integreze</a:t>
            </a:r>
            <a:r>
              <a:rPr lang="en-US" i="1" dirty="0">
                <a:solidFill>
                  <a:srgbClr val="00B050"/>
                </a:solidFill>
              </a:rPr>
              <a:t> </a:t>
            </a:r>
            <a:r>
              <a:rPr lang="en-US" i="1" dirty="0" err="1">
                <a:solidFill>
                  <a:srgbClr val="00B050"/>
                </a:solidFill>
              </a:rPr>
              <a:t>pacientii</a:t>
            </a:r>
            <a:r>
              <a:rPr lang="en-US" i="1" dirty="0">
                <a:solidFill>
                  <a:srgbClr val="00B050"/>
                </a:solidFill>
              </a:rPr>
              <a:t> cu </a:t>
            </a:r>
            <a:r>
              <a:rPr lang="en-US" i="1" dirty="0" err="1">
                <a:solidFill>
                  <a:srgbClr val="00B050"/>
                </a:solidFill>
              </a:rPr>
              <a:t>boli</a:t>
            </a:r>
            <a:r>
              <a:rPr lang="en-US" i="1" dirty="0">
                <a:solidFill>
                  <a:srgbClr val="00B050"/>
                </a:solidFill>
              </a:rPr>
              <a:t> rare, </a:t>
            </a:r>
            <a:r>
              <a:rPr lang="en-US" i="1" dirty="0" err="1">
                <a:solidFill>
                  <a:srgbClr val="00B050"/>
                </a:solidFill>
              </a:rPr>
              <a:t>oferindu</a:t>
            </a:r>
            <a:r>
              <a:rPr lang="en-US" i="1" dirty="0">
                <a:solidFill>
                  <a:srgbClr val="00B050"/>
                </a:solidFill>
              </a:rPr>
              <a:t>-le </a:t>
            </a:r>
            <a:r>
              <a:rPr lang="en-US" i="1" dirty="0" err="1">
                <a:solidFill>
                  <a:srgbClr val="00B050"/>
                </a:solidFill>
              </a:rPr>
              <a:t>suportul</a:t>
            </a:r>
            <a:r>
              <a:rPr lang="en-US" i="1" dirty="0">
                <a:solidFill>
                  <a:srgbClr val="00B050"/>
                </a:solidFill>
              </a:rPr>
              <a:t> de </a:t>
            </a:r>
            <a:r>
              <a:rPr lang="en-US" i="1" dirty="0" err="1">
                <a:solidFill>
                  <a:srgbClr val="00B050"/>
                </a:solidFill>
              </a:rPr>
              <a:t>informatii</a:t>
            </a:r>
            <a:r>
              <a:rPr lang="en-US" i="1" dirty="0">
                <a:solidFill>
                  <a:srgbClr val="00B050"/>
                </a:solidFill>
              </a:rPr>
              <a:t> </a:t>
            </a:r>
            <a:r>
              <a:rPr lang="en-US" i="1" dirty="0" err="1">
                <a:solidFill>
                  <a:srgbClr val="00B050"/>
                </a:solidFill>
              </a:rPr>
              <a:t>si</a:t>
            </a:r>
            <a:r>
              <a:rPr lang="en-US" i="1" dirty="0">
                <a:solidFill>
                  <a:srgbClr val="00B050"/>
                </a:solidFill>
              </a:rPr>
              <a:t> </a:t>
            </a:r>
            <a:r>
              <a:rPr lang="en-US" i="1" dirty="0" err="1">
                <a:solidFill>
                  <a:srgbClr val="00B050"/>
                </a:solidFill>
              </a:rPr>
              <a:t>instruire</a:t>
            </a:r>
            <a:r>
              <a:rPr lang="en-US" i="1" dirty="0">
                <a:solidFill>
                  <a:srgbClr val="00B050"/>
                </a:solidFill>
              </a:rPr>
              <a:t> </a:t>
            </a:r>
            <a:r>
              <a:rPr lang="en-US" i="1" dirty="0" err="1">
                <a:solidFill>
                  <a:srgbClr val="00B050"/>
                </a:solidFill>
              </a:rPr>
              <a:t>necesar</a:t>
            </a:r>
            <a:r>
              <a:rPr lang="en-US" i="1" dirty="0">
                <a:solidFill>
                  <a:srgbClr val="00B050"/>
                </a:solidFill>
              </a:rPr>
              <a:t>.</a:t>
            </a:r>
          </a:p>
        </p:txBody>
      </p:sp>
    </p:spTree>
    <p:extLst>
      <p:ext uri="{BB962C8B-B14F-4D97-AF65-F5344CB8AC3E}">
        <p14:creationId xmlns:p14="http://schemas.microsoft.com/office/powerpoint/2010/main" val="34865470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344" y="1169043"/>
            <a:ext cx="8540369" cy="5068245"/>
          </a:xfrm>
        </p:spPr>
        <p:txBody>
          <a:bodyPr rtlCol="0">
            <a:normAutofit fontScale="70000" lnSpcReduction="20000"/>
          </a:bodyPr>
          <a:lstStyle/>
          <a:p>
            <a:pPr marL="0" indent="0" fontAlgn="auto">
              <a:spcAft>
                <a:spcPts val="0"/>
              </a:spcAft>
              <a:buNone/>
              <a:defRPr/>
            </a:pPr>
            <a:endParaRPr lang="ro-RO" dirty="0" smtClean="0">
              <a:solidFill>
                <a:srgbClr val="2C268A"/>
              </a:solidFill>
              <a:latin typeface="Trebuchet MS" pitchFamily="34" charset="0"/>
            </a:endParaRPr>
          </a:p>
          <a:p>
            <a:pPr marL="0" indent="0" algn="ctr" fontAlgn="auto">
              <a:spcAft>
                <a:spcPts val="0"/>
              </a:spcAft>
              <a:buFont typeface="Arial" pitchFamily="34" charset="0"/>
              <a:buNone/>
              <a:defRPr/>
            </a:pPr>
            <a:r>
              <a:rPr lang="ro-RO" altLang="en-US" sz="2600" i="1" dirty="0" smtClean="0">
                <a:solidFill>
                  <a:srgbClr val="FF0000"/>
                </a:solidFill>
                <a:latin typeface="Trebuchet MS" pitchFamily="34" charset="0"/>
              </a:rPr>
              <a:t>Centru </a:t>
            </a:r>
            <a:r>
              <a:rPr lang="ro-RO" altLang="en-US" sz="2600" i="1" dirty="0">
                <a:solidFill>
                  <a:srgbClr val="FF0000"/>
                </a:solidFill>
                <a:latin typeface="Trebuchet MS" pitchFamily="34" charset="0"/>
              </a:rPr>
              <a:t>de expertiză pentru bolile rare – </a:t>
            </a:r>
            <a:r>
              <a:rPr lang="ro-RO" altLang="en-US" sz="2600" b="1" i="1" dirty="0">
                <a:solidFill>
                  <a:srgbClr val="FF0000"/>
                </a:solidFill>
                <a:effectLst>
                  <a:outerShdw blurRad="38100" dist="38100" dir="2700000" algn="tl">
                    <a:srgbClr val="000000">
                      <a:alpha val="43137"/>
                    </a:srgbClr>
                  </a:outerShdw>
                </a:effectLst>
                <a:latin typeface="Trebuchet MS" pitchFamily="34" charset="0"/>
              </a:rPr>
              <a:t>Expert </a:t>
            </a:r>
            <a:r>
              <a:rPr lang="ro-RO" altLang="en-US" sz="2600" b="1" i="1" dirty="0" smtClean="0">
                <a:solidFill>
                  <a:srgbClr val="FF0000"/>
                </a:solidFill>
                <a:effectLst>
                  <a:outerShdw blurRad="38100" dist="38100" dir="2700000" algn="tl">
                    <a:srgbClr val="000000">
                      <a:alpha val="43137"/>
                    </a:srgbClr>
                  </a:outerShdw>
                </a:effectLst>
                <a:latin typeface="Trebuchet MS" pitchFamily="34" charset="0"/>
              </a:rPr>
              <a:t>RARE</a:t>
            </a:r>
          </a:p>
          <a:p>
            <a:pPr marL="0" indent="0" algn="ctr">
              <a:spcBef>
                <a:spcPct val="0"/>
              </a:spcBef>
              <a:buFont typeface="Arial" pitchFamily="34" charset="0"/>
              <a:buNone/>
              <a:defRPr/>
            </a:pPr>
            <a:r>
              <a:rPr lang="en-US" altLang="en-US" sz="2600" i="1" dirty="0" smtClean="0">
                <a:solidFill>
                  <a:srgbClr val="FF0000"/>
                </a:solidFill>
                <a:latin typeface="Trebuchet MS" pitchFamily="34" charset="0"/>
                <a:cs typeface="Arial" charset="0"/>
                <a:sym typeface="Gill Sans" charset="0"/>
              </a:rPr>
              <a:t>PROIECT </a:t>
            </a:r>
            <a:r>
              <a:rPr lang="en-US" altLang="en-US" sz="2600" i="1" dirty="0">
                <a:solidFill>
                  <a:srgbClr val="FF0000"/>
                </a:solidFill>
                <a:latin typeface="Trebuchet MS" pitchFamily="34" charset="0"/>
                <a:cs typeface="Arial" charset="0"/>
                <a:sym typeface="Gill Sans" charset="0"/>
              </a:rPr>
              <a:t>CO-FINAN</a:t>
            </a:r>
            <a:r>
              <a:rPr lang="ro-RO" altLang="en-US" sz="2600" i="1" dirty="0">
                <a:solidFill>
                  <a:srgbClr val="FF0000"/>
                </a:solidFill>
                <a:latin typeface="Trebuchet MS" pitchFamily="34" charset="0"/>
                <a:cs typeface="Arial" charset="0"/>
                <a:sym typeface="Gill Sans" charset="0"/>
              </a:rPr>
              <a:t>Ţ</a:t>
            </a:r>
            <a:r>
              <a:rPr lang="en-US" altLang="en-US" sz="2600" i="1" dirty="0">
                <a:solidFill>
                  <a:srgbClr val="FF0000"/>
                </a:solidFill>
                <a:latin typeface="Trebuchet MS" pitchFamily="34" charset="0"/>
                <a:cs typeface="Arial" charset="0"/>
                <a:sym typeface="Gill Sans" charset="0"/>
              </a:rPr>
              <a:t>AT PRINTR-UN GRANT DIN PARTEA ELVE</a:t>
            </a:r>
            <a:r>
              <a:rPr lang="ro-RO" altLang="en-US" sz="2600" i="1" dirty="0">
                <a:solidFill>
                  <a:srgbClr val="FF0000"/>
                </a:solidFill>
                <a:latin typeface="Trebuchet MS" pitchFamily="34" charset="0"/>
                <a:cs typeface="Arial" charset="0"/>
                <a:sym typeface="Gill Sans" charset="0"/>
              </a:rPr>
              <a:t>Ţ</a:t>
            </a:r>
            <a:r>
              <a:rPr lang="en-US" altLang="en-US" sz="2600" i="1" dirty="0">
                <a:solidFill>
                  <a:srgbClr val="FF0000"/>
                </a:solidFill>
                <a:latin typeface="Trebuchet MS" pitchFamily="34" charset="0"/>
                <a:cs typeface="Arial" charset="0"/>
                <a:sym typeface="Gill Sans" charset="0"/>
              </a:rPr>
              <a:t>IEI PRIN INTERMEDIUL CONTRIBU</a:t>
            </a:r>
            <a:r>
              <a:rPr lang="ro-RO" altLang="en-US" sz="2600" i="1" dirty="0">
                <a:solidFill>
                  <a:srgbClr val="FF0000"/>
                </a:solidFill>
                <a:latin typeface="Trebuchet MS" pitchFamily="34" charset="0"/>
                <a:cs typeface="Arial" charset="0"/>
                <a:sym typeface="Gill Sans" charset="0"/>
              </a:rPr>
              <a:t>Ţ</a:t>
            </a:r>
            <a:r>
              <a:rPr lang="en-US" altLang="en-US" sz="2600" i="1" dirty="0">
                <a:solidFill>
                  <a:srgbClr val="FF0000"/>
                </a:solidFill>
                <a:latin typeface="Trebuchet MS" pitchFamily="34" charset="0"/>
                <a:cs typeface="Arial" charset="0"/>
                <a:sym typeface="Gill Sans" charset="0"/>
              </a:rPr>
              <a:t>IEI ELVE</a:t>
            </a:r>
            <a:r>
              <a:rPr lang="ro-RO" altLang="en-US" sz="2600" i="1" dirty="0">
                <a:solidFill>
                  <a:srgbClr val="FF0000"/>
                </a:solidFill>
                <a:latin typeface="Trebuchet MS" pitchFamily="34" charset="0"/>
                <a:cs typeface="Arial" charset="0"/>
                <a:sym typeface="Gill Sans" charset="0"/>
              </a:rPr>
              <a:t>Ţ</a:t>
            </a:r>
            <a:r>
              <a:rPr lang="en-US" altLang="en-US" sz="2600" i="1" dirty="0">
                <a:solidFill>
                  <a:srgbClr val="FF0000"/>
                </a:solidFill>
                <a:latin typeface="Trebuchet MS" pitchFamily="34" charset="0"/>
                <a:cs typeface="Arial" charset="0"/>
                <a:sym typeface="Gill Sans" charset="0"/>
              </a:rPr>
              <a:t>IENE PENTRU UNIUNEA EUROPEAN</a:t>
            </a:r>
            <a:r>
              <a:rPr lang="ro-RO" altLang="en-US" sz="2600" i="1" dirty="0">
                <a:solidFill>
                  <a:srgbClr val="FF0000"/>
                </a:solidFill>
                <a:latin typeface="Trebuchet MS" pitchFamily="34" charset="0"/>
                <a:cs typeface="Arial" charset="0"/>
                <a:sym typeface="Gill Sans" charset="0"/>
              </a:rPr>
              <a:t>Ă</a:t>
            </a:r>
            <a:r>
              <a:rPr lang="en-US" altLang="en-US" sz="2600" i="1" dirty="0">
                <a:solidFill>
                  <a:srgbClr val="FF0000"/>
                </a:solidFill>
                <a:latin typeface="Trebuchet MS" pitchFamily="34" charset="0"/>
                <a:cs typeface="Arial" charset="0"/>
                <a:sym typeface="Gill Sans" charset="0"/>
              </a:rPr>
              <a:t> EXTINS</a:t>
            </a:r>
            <a:r>
              <a:rPr lang="ro-RO" altLang="en-US" sz="2600" i="1" dirty="0">
                <a:solidFill>
                  <a:srgbClr val="FF0000"/>
                </a:solidFill>
                <a:latin typeface="Trebuchet MS" pitchFamily="34" charset="0"/>
                <a:cs typeface="Arial" charset="0"/>
                <a:sym typeface="Gill Sans" charset="0"/>
              </a:rPr>
              <a:t>Ă</a:t>
            </a:r>
            <a:r>
              <a:rPr lang="en-US" altLang="en-US" sz="1200" i="1" dirty="0">
                <a:solidFill>
                  <a:srgbClr val="FF0000"/>
                </a:solidFill>
                <a:latin typeface="Trebuchet MS" pitchFamily="34" charset="0"/>
                <a:cs typeface="Arial" charset="0"/>
                <a:sym typeface="Gill Sans" charset="0"/>
              </a:rPr>
              <a:t>.</a:t>
            </a:r>
          </a:p>
          <a:p>
            <a:pPr marL="0" indent="0" fontAlgn="auto">
              <a:spcAft>
                <a:spcPts val="0"/>
              </a:spcAft>
              <a:buFont typeface="Arial" pitchFamily="34" charset="0"/>
              <a:buNone/>
              <a:defRPr/>
            </a:pPr>
            <a:endParaRPr lang="en-US" altLang="en-US" sz="2800" dirty="0" smtClean="0">
              <a:solidFill>
                <a:srgbClr val="FF0000"/>
              </a:solidFill>
              <a:latin typeface="Trebuchet MS" pitchFamily="34" charset="0"/>
            </a:endParaRPr>
          </a:p>
          <a:p>
            <a:pPr fontAlgn="auto">
              <a:spcAft>
                <a:spcPts val="0"/>
              </a:spcAft>
              <a:buNone/>
              <a:defRPr/>
            </a:pPr>
            <a:r>
              <a:rPr lang="de-CH" altLang="en-US" b="1" dirty="0">
                <a:solidFill>
                  <a:srgbClr val="C00000"/>
                </a:solidFill>
                <a:latin typeface="Trebuchet MS" pitchFamily="34" charset="0"/>
              </a:rPr>
              <a:t>Obiectiv general:</a:t>
            </a:r>
            <a:r>
              <a:rPr lang="de-CH" altLang="en-US" dirty="0">
                <a:solidFill>
                  <a:srgbClr val="C00000"/>
                </a:solidFill>
                <a:latin typeface="Trebuchet MS" pitchFamily="34" charset="0"/>
              </a:rPr>
              <a:t>  </a:t>
            </a:r>
            <a:r>
              <a:rPr lang="de-CH" altLang="en-US" i="1" dirty="0">
                <a:solidFill>
                  <a:srgbClr val="C00000"/>
                </a:solidFill>
                <a:latin typeface="Trebuchet MS" pitchFamily="34" charset="0"/>
              </a:rPr>
              <a:t>îmbunătățirea calității serviciilor socio-medicale adresate pacienților cu boli rare din România</a:t>
            </a:r>
            <a:endParaRPr lang="en-US" altLang="en-US" i="1" dirty="0">
              <a:solidFill>
                <a:srgbClr val="C00000"/>
              </a:solidFill>
              <a:latin typeface="Trebuchet MS" pitchFamily="34" charset="0"/>
            </a:endParaRPr>
          </a:p>
          <a:p>
            <a:pPr marL="0" indent="0" fontAlgn="auto">
              <a:spcAft>
                <a:spcPts val="0"/>
              </a:spcAft>
              <a:buNone/>
              <a:defRPr/>
            </a:pPr>
            <a:r>
              <a:rPr lang="de-CH" altLang="en-US" b="1" i="1" dirty="0">
                <a:solidFill>
                  <a:schemeClr val="tx2"/>
                </a:solidFill>
                <a:latin typeface="Trebuchet MS" pitchFamily="34" charset="0"/>
              </a:rPr>
              <a:t> </a:t>
            </a:r>
            <a:endParaRPr lang="en-US" altLang="en-US" i="1" dirty="0">
              <a:solidFill>
                <a:schemeClr val="tx2"/>
              </a:solidFill>
              <a:latin typeface="Trebuchet MS" pitchFamily="34" charset="0"/>
            </a:endParaRPr>
          </a:p>
          <a:p>
            <a:pPr fontAlgn="auto">
              <a:spcAft>
                <a:spcPts val="0"/>
              </a:spcAft>
              <a:buNone/>
              <a:defRPr/>
            </a:pPr>
            <a:r>
              <a:rPr lang="de-CH" altLang="en-US" b="1" dirty="0">
                <a:solidFill>
                  <a:schemeClr val="tx2"/>
                </a:solidFill>
                <a:latin typeface="Trebuchet MS" pitchFamily="34" charset="0"/>
              </a:rPr>
              <a:t>Obiective specifice:</a:t>
            </a:r>
            <a:endParaRPr lang="en-US" altLang="en-US" dirty="0">
              <a:solidFill>
                <a:schemeClr val="tx2"/>
              </a:solidFill>
              <a:latin typeface="Trebuchet MS" pitchFamily="34" charset="0"/>
            </a:endParaRPr>
          </a:p>
          <a:p>
            <a:pPr fontAlgn="auto">
              <a:spcAft>
                <a:spcPts val="0"/>
              </a:spcAft>
              <a:buFont typeface="Wingdings" pitchFamily="2" charset="2"/>
              <a:buChar char="Ø"/>
              <a:defRPr/>
            </a:pPr>
            <a:r>
              <a:rPr lang="de-CH" altLang="en-US" b="1" dirty="0">
                <a:solidFill>
                  <a:schemeClr val="tx2"/>
                </a:solidFill>
                <a:latin typeface="Trebuchet MS" pitchFamily="34" charset="0"/>
              </a:rPr>
              <a:t>Profesionalizarea</a:t>
            </a:r>
            <a:r>
              <a:rPr lang="de-CH" altLang="en-US" dirty="0">
                <a:solidFill>
                  <a:schemeClr val="tx2"/>
                </a:solidFill>
                <a:latin typeface="Trebuchet MS" pitchFamily="34" charset="0"/>
              </a:rPr>
              <a:t> celor 3 servicii sociale și medicale (centru de zi, centru rezidențial, centru medical NoRo – ambulator de specialitate) oferite de Centrul NoRo într-o perioadă de 36 de luni;</a:t>
            </a:r>
            <a:endParaRPr lang="en-US" altLang="en-US" dirty="0">
              <a:solidFill>
                <a:schemeClr val="tx2"/>
              </a:solidFill>
              <a:latin typeface="Trebuchet MS" pitchFamily="34" charset="0"/>
            </a:endParaRPr>
          </a:p>
          <a:p>
            <a:pPr fontAlgn="auto">
              <a:spcAft>
                <a:spcPts val="0"/>
              </a:spcAft>
              <a:buFont typeface="Wingdings" pitchFamily="2" charset="2"/>
              <a:buChar char="Ø"/>
              <a:defRPr/>
            </a:pPr>
            <a:r>
              <a:rPr lang="de-CH" altLang="en-US" b="1" dirty="0">
                <a:solidFill>
                  <a:schemeClr val="tx2"/>
                </a:solidFill>
                <a:latin typeface="Trebuchet MS" pitchFamily="34" charset="0"/>
              </a:rPr>
              <a:t>Diversificarea serviciilor </a:t>
            </a:r>
            <a:r>
              <a:rPr lang="de-CH" altLang="en-US" dirty="0">
                <a:solidFill>
                  <a:schemeClr val="tx2"/>
                </a:solidFill>
                <a:latin typeface="Trebuchet MS" pitchFamily="34" charset="0"/>
              </a:rPr>
              <a:t>oferite în Centrul NoRo;</a:t>
            </a:r>
            <a:endParaRPr lang="en-US" altLang="en-US" dirty="0">
              <a:solidFill>
                <a:schemeClr val="tx2"/>
              </a:solidFill>
              <a:latin typeface="Trebuchet MS" pitchFamily="34" charset="0"/>
            </a:endParaRPr>
          </a:p>
          <a:p>
            <a:pPr fontAlgn="auto">
              <a:spcAft>
                <a:spcPts val="0"/>
              </a:spcAft>
              <a:buFont typeface="Wingdings" pitchFamily="2" charset="2"/>
              <a:buChar char="Ø"/>
              <a:defRPr/>
            </a:pPr>
            <a:r>
              <a:rPr lang="de-CH" altLang="en-US" b="1" dirty="0">
                <a:solidFill>
                  <a:schemeClr val="tx2"/>
                </a:solidFill>
                <a:latin typeface="Trebuchet MS" pitchFamily="34" charset="0"/>
              </a:rPr>
              <a:t>Creșterea accesului la servicii socio-medicale </a:t>
            </a:r>
            <a:r>
              <a:rPr lang="de-CH" altLang="en-US" dirty="0">
                <a:solidFill>
                  <a:schemeClr val="tx2"/>
                </a:solidFill>
                <a:latin typeface="Trebuchet MS" pitchFamily="34" charset="0"/>
              </a:rPr>
              <a:t>disponibile în rețelele europene pentru beneficiari – pacienți cu boli rare</a:t>
            </a:r>
            <a:r>
              <a:rPr lang="de-CH" altLang="en-US" dirty="0" smtClean="0">
                <a:solidFill>
                  <a:schemeClr val="tx2"/>
                </a:solidFill>
                <a:latin typeface="Trebuchet MS" pitchFamily="34" charset="0"/>
              </a:rPr>
              <a:t>.</a:t>
            </a:r>
            <a:endParaRPr lang="de-CH" altLang="en-US" dirty="0">
              <a:solidFill>
                <a:schemeClr val="tx2"/>
              </a:solidFill>
              <a:latin typeface="Trebuchet MS" pitchFamily="34" charset="0"/>
            </a:endParaRPr>
          </a:p>
        </p:txBody>
      </p:sp>
      <p:sp>
        <p:nvSpPr>
          <p:cNvPr id="5"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Dezvoltarea serviciilor</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87981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a:t>
            </a:r>
            <a:r>
              <a:rPr 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Frambu</a:t>
            </a: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parteneriat</a:t>
            </a: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pentru</a:t>
            </a: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viitor</a:t>
            </a: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DEZVOLTAREA SERVICIILOR</a:t>
            </a:r>
            <a:endPar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p:txBody>
          <a:bodyPr>
            <a:normAutofit fontScale="77500" lnSpcReduction="20000"/>
          </a:bodyPr>
          <a:lstStyle/>
          <a:p>
            <a:pPr lvl="0">
              <a:buFont typeface="Wingdings" pitchFamily="2" charset="2"/>
              <a:buChar char="Ø"/>
            </a:pPr>
            <a:r>
              <a:rPr lang="en-US" sz="3000" b="1" dirty="0" err="1">
                <a:solidFill>
                  <a:schemeClr val="tx2"/>
                </a:solidFill>
                <a:latin typeface="Trebuchet MS" pitchFamily="34" charset="0"/>
              </a:rPr>
              <a:t>Consolidarea</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rolului</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Centrului</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NoRo</a:t>
            </a:r>
            <a:r>
              <a:rPr lang="en-US" sz="3000" dirty="0">
                <a:solidFill>
                  <a:schemeClr val="tx2"/>
                </a:solidFill>
                <a:latin typeface="Trebuchet MS" pitchFamily="34" charset="0"/>
              </a:rPr>
              <a:t> </a:t>
            </a:r>
            <a:r>
              <a:rPr lang="en-US" sz="3000" dirty="0" err="1">
                <a:solidFill>
                  <a:schemeClr val="tx2"/>
                </a:solidFill>
                <a:latin typeface="Trebuchet MS" pitchFamily="34" charset="0"/>
              </a:rPr>
              <a:t>ca</a:t>
            </a:r>
            <a:r>
              <a:rPr lang="en-US" sz="3000" dirty="0">
                <a:solidFill>
                  <a:schemeClr val="tx2"/>
                </a:solidFill>
                <a:latin typeface="Trebuchet MS" pitchFamily="34" charset="0"/>
              </a:rPr>
              <a:t> </a:t>
            </a:r>
            <a:r>
              <a:rPr lang="en-US" sz="3000" dirty="0" err="1">
                <a:solidFill>
                  <a:schemeClr val="tx2"/>
                </a:solidFill>
                <a:latin typeface="Trebuchet MS" pitchFamily="34" charset="0"/>
              </a:rPr>
              <a:t>furnizor</a:t>
            </a:r>
            <a:r>
              <a:rPr lang="en-US" sz="3000" dirty="0">
                <a:solidFill>
                  <a:schemeClr val="tx2"/>
                </a:solidFill>
                <a:latin typeface="Trebuchet MS" pitchFamily="34" charset="0"/>
              </a:rPr>
              <a:t> de </a:t>
            </a:r>
            <a:r>
              <a:rPr lang="en-US" sz="3000" dirty="0" err="1">
                <a:solidFill>
                  <a:schemeClr val="tx2"/>
                </a:solidFill>
                <a:latin typeface="Trebuchet MS" pitchFamily="34" charset="0"/>
              </a:rPr>
              <a:t>servicii</a:t>
            </a:r>
            <a:r>
              <a:rPr lang="en-US" sz="3000" dirty="0">
                <a:solidFill>
                  <a:schemeClr val="tx2"/>
                </a:solidFill>
                <a:latin typeface="Trebuchet MS" pitchFamily="34" charset="0"/>
              </a:rPr>
              <a:t> </a:t>
            </a:r>
            <a:r>
              <a:rPr lang="en-US" sz="3000" dirty="0" err="1">
                <a:solidFill>
                  <a:schemeClr val="tx2"/>
                </a:solidFill>
                <a:latin typeface="Trebuchet MS" pitchFamily="34" charset="0"/>
              </a:rPr>
              <a:t>sociale</a:t>
            </a:r>
            <a:r>
              <a:rPr lang="en-US" sz="3000" dirty="0">
                <a:solidFill>
                  <a:schemeClr val="tx2"/>
                </a:solidFill>
                <a:latin typeface="Trebuchet MS" pitchFamily="34" charset="0"/>
              </a:rPr>
              <a:t> </a:t>
            </a:r>
            <a:r>
              <a:rPr lang="en-US" sz="3000" dirty="0" err="1">
                <a:solidFill>
                  <a:schemeClr val="tx2"/>
                </a:solidFill>
                <a:latin typeface="Trebuchet MS" pitchFamily="34" charset="0"/>
              </a:rPr>
              <a:t>specializate</a:t>
            </a:r>
            <a:r>
              <a:rPr lang="en-US" sz="3000" dirty="0">
                <a:solidFill>
                  <a:schemeClr val="tx2"/>
                </a:solidFill>
                <a:latin typeface="Trebuchet MS" pitchFamily="34" charset="0"/>
              </a:rPr>
              <a:t>.</a:t>
            </a:r>
          </a:p>
          <a:p>
            <a:pPr lvl="0">
              <a:buFont typeface="Wingdings" pitchFamily="2" charset="2"/>
              <a:buChar char="Ø"/>
            </a:pPr>
            <a:r>
              <a:rPr lang="en-US" sz="3000" dirty="0" err="1">
                <a:solidFill>
                  <a:schemeClr val="tx2"/>
                </a:solidFill>
                <a:latin typeface="Trebuchet MS" pitchFamily="34" charset="0"/>
              </a:rPr>
              <a:t>Implementarea</a:t>
            </a:r>
            <a:r>
              <a:rPr lang="en-US" sz="3000" dirty="0">
                <a:solidFill>
                  <a:schemeClr val="tx2"/>
                </a:solidFill>
                <a:latin typeface="Trebuchet MS" pitchFamily="34" charset="0"/>
              </a:rPr>
              <a:t> </a:t>
            </a:r>
            <a:r>
              <a:rPr lang="en-US" sz="3000" dirty="0" err="1">
                <a:solidFill>
                  <a:schemeClr val="tx2"/>
                </a:solidFill>
                <a:latin typeface="Trebuchet MS" pitchFamily="34" charset="0"/>
              </a:rPr>
              <a:t>unui</a:t>
            </a:r>
            <a:r>
              <a:rPr lang="en-US" sz="3000" dirty="0">
                <a:solidFill>
                  <a:schemeClr val="tx2"/>
                </a:solidFill>
                <a:latin typeface="Trebuchet MS" pitchFamily="34" charset="0"/>
              </a:rPr>
              <a:t> </a:t>
            </a:r>
            <a:r>
              <a:rPr lang="en-US" sz="3000" b="1" dirty="0">
                <a:solidFill>
                  <a:schemeClr val="tx2"/>
                </a:solidFill>
                <a:latin typeface="Trebuchet MS" pitchFamily="34" charset="0"/>
              </a:rPr>
              <a:t>program de </a:t>
            </a:r>
            <a:r>
              <a:rPr lang="en-US" sz="3000" b="1" dirty="0" err="1">
                <a:solidFill>
                  <a:schemeClr val="tx2"/>
                </a:solidFill>
                <a:latin typeface="Trebuchet MS" pitchFamily="34" charset="0"/>
              </a:rPr>
              <a:t>mentorat</a:t>
            </a:r>
            <a:r>
              <a:rPr lang="en-US" sz="3000" dirty="0">
                <a:solidFill>
                  <a:schemeClr val="tx2"/>
                </a:solidFill>
                <a:latin typeface="Trebuchet MS" pitchFamily="34" charset="0"/>
              </a:rPr>
              <a:t> cu </a:t>
            </a:r>
            <a:r>
              <a:rPr lang="en-US" sz="3000" dirty="0" err="1">
                <a:solidFill>
                  <a:schemeClr val="tx2"/>
                </a:solidFill>
                <a:latin typeface="Trebuchet MS" pitchFamily="34" charset="0"/>
              </a:rPr>
              <a:t>Centrul</a:t>
            </a:r>
            <a:r>
              <a:rPr lang="en-US" sz="3000" dirty="0">
                <a:solidFill>
                  <a:schemeClr val="tx2"/>
                </a:solidFill>
                <a:latin typeface="Trebuchet MS" pitchFamily="34" charset="0"/>
              </a:rPr>
              <a:t> </a:t>
            </a:r>
            <a:r>
              <a:rPr lang="en-US" sz="3000" dirty="0" err="1">
                <a:solidFill>
                  <a:schemeClr val="tx2"/>
                </a:solidFill>
                <a:latin typeface="Trebuchet MS" pitchFamily="34" charset="0"/>
              </a:rPr>
              <a:t>Frambu</a:t>
            </a:r>
            <a:r>
              <a:rPr lang="en-US" sz="3000" dirty="0">
                <a:solidFill>
                  <a:schemeClr val="tx2"/>
                </a:solidFill>
                <a:latin typeface="Trebuchet MS" pitchFamily="34" charset="0"/>
              </a:rPr>
              <a:t> </a:t>
            </a:r>
            <a:r>
              <a:rPr lang="en-US" sz="3000" dirty="0" err="1">
                <a:solidFill>
                  <a:schemeClr val="tx2"/>
                </a:solidFill>
                <a:latin typeface="Trebuchet MS" pitchFamily="34" charset="0"/>
              </a:rPr>
              <a:t>Norvegia</a:t>
            </a:r>
            <a:r>
              <a:rPr lang="en-US" sz="3000" dirty="0">
                <a:solidFill>
                  <a:schemeClr val="tx2"/>
                </a:solidFill>
                <a:latin typeface="Trebuchet MS" pitchFamily="34" charset="0"/>
              </a:rPr>
              <a:t> </a:t>
            </a:r>
            <a:r>
              <a:rPr lang="en-US" sz="3000" dirty="0" err="1">
                <a:solidFill>
                  <a:schemeClr val="tx2"/>
                </a:solidFill>
                <a:latin typeface="Trebuchet MS" pitchFamily="34" charset="0"/>
              </a:rPr>
              <a:t>pentru</a:t>
            </a:r>
            <a:r>
              <a:rPr lang="en-US" sz="3000" dirty="0">
                <a:solidFill>
                  <a:schemeClr val="tx2"/>
                </a:solidFill>
                <a:latin typeface="Trebuchet MS" pitchFamily="34" charset="0"/>
              </a:rPr>
              <a:t> </a:t>
            </a:r>
            <a:r>
              <a:rPr lang="en-US" sz="3000" dirty="0" err="1">
                <a:solidFill>
                  <a:schemeClr val="tx2"/>
                </a:solidFill>
                <a:latin typeface="Trebuchet MS" pitchFamily="34" charset="0"/>
              </a:rPr>
              <a:t>diversificarea</a:t>
            </a:r>
            <a:r>
              <a:rPr lang="en-US" sz="3000" dirty="0">
                <a:solidFill>
                  <a:schemeClr val="tx2"/>
                </a:solidFill>
                <a:latin typeface="Trebuchet MS" pitchFamily="34" charset="0"/>
              </a:rPr>
              <a:t> </a:t>
            </a:r>
            <a:r>
              <a:rPr lang="en-US" sz="3000" dirty="0" err="1">
                <a:solidFill>
                  <a:schemeClr val="tx2"/>
                </a:solidFill>
                <a:latin typeface="Trebuchet MS" pitchFamily="34" charset="0"/>
              </a:rPr>
              <a:t>serviciilor</a:t>
            </a:r>
            <a:r>
              <a:rPr lang="en-US" sz="3000" dirty="0">
                <a:solidFill>
                  <a:schemeClr val="tx2"/>
                </a:solidFill>
                <a:latin typeface="Trebuchet MS" pitchFamily="34" charset="0"/>
              </a:rPr>
              <a:t> </a:t>
            </a:r>
            <a:r>
              <a:rPr lang="en-US" sz="3000" dirty="0" err="1">
                <a:solidFill>
                  <a:schemeClr val="tx2"/>
                </a:solidFill>
                <a:latin typeface="Trebuchet MS" pitchFamily="34" charset="0"/>
              </a:rPr>
              <a:t>oferite</a:t>
            </a:r>
            <a:r>
              <a:rPr lang="en-US" sz="3000" dirty="0">
                <a:solidFill>
                  <a:schemeClr val="tx2"/>
                </a:solidFill>
                <a:latin typeface="Trebuchet MS" pitchFamily="34" charset="0"/>
              </a:rPr>
              <a:t> de </a:t>
            </a:r>
            <a:r>
              <a:rPr lang="en-US" sz="3000" dirty="0" err="1">
                <a:solidFill>
                  <a:schemeClr val="tx2"/>
                </a:solidFill>
                <a:latin typeface="Trebuchet MS" pitchFamily="34" charset="0"/>
              </a:rPr>
              <a:t>Centrul</a:t>
            </a:r>
            <a:r>
              <a:rPr lang="en-US" sz="3000" dirty="0">
                <a:solidFill>
                  <a:schemeClr val="tx2"/>
                </a:solidFill>
                <a:latin typeface="Trebuchet MS" pitchFamily="34" charset="0"/>
              </a:rPr>
              <a:t> </a:t>
            </a:r>
            <a:r>
              <a:rPr lang="en-US" sz="3000" dirty="0" err="1">
                <a:solidFill>
                  <a:schemeClr val="tx2"/>
                </a:solidFill>
                <a:latin typeface="Trebuchet MS" pitchFamily="34" charset="0"/>
              </a:rPr>
              <a:t>NoRo</a:t>
            </a:r>
            <a:r>
              <a:rPr lang="en-US" sz="3000" dirty="0">
                <a:solidFill>
                  <a:schemeClr val="tx2"/>
                </a:solidFill>
                <a:latin typeface="Trebuchet MS" pitchFamily="34" charset="0"/>
              </a:rPr>
              <a:t>.</a:t>
            </a:r>
          </a:p>
          <a:p>
            <a:pPr lvl="0">
              <a:buFont typeface="Wingdings" pitchFamily="2" charset="2"/>
              <a:buChar char="Ø"/>
            </a:pPr>
            <a:r>
              <a:rPr lang="en-US" sz="3000" dirty="0" err="1">
                <a:solidFill>
                  <a:schemeClr val="tx2"/>
                </a:solidFill>
                <a:latin typeface="Trebuchet MS" pitchFamily="34" charset="0"/>
              </a:rPr>
              <a:t>Dezvoltarea</a:t>
            </a:r>
            <a:r>
              <a:rPr lang="en-US" sz="3000" dirty="0">
                <a:solidFill>
                  <a:schemeClr val="tx2"/>
                </a:solidFill>
                <a:latin typeface="Trebuchet MS" pitchFamily="34" charset="0"/>
              </a:rPr>
              <a:t> </a:t>
            </a:r>
            <a:r>
              <a:rPr lang="en-US" sz="3000" dirty="0" err="1">
                <a:solidFill>
                  <a:schemeClr val="tx2"/>
                </a:solidFill>
                <a:latin typeface="Trebuchet MS" pitchFamily="34" charset="0"/>
              </a:rPr>
              <a:t>și</a:t>
            </a:r>
            <a:r>
              <a:rPr lang="en-US" sz="3000" dirty="0">
                <a:solidFill>
                  <a:schemeClr val="tx2"/>
                </a:solidFill>
                <a:latin typeface="Trebuchet MS" pitchFamily="34" charset="0"/>
              </a:rPr>
              <a:t> </a:t>
            </a:r>
            <a:r>
              <a:rPr lang="en-US" sz="3000" dirty="0" err="1">
                <a:solidFill>
                  <a:schemeClr val="tx2"/>
                </a:solidFill>
                <a:latin typeface="Trebuchet MS" pitchFamily="34" charset="0"/>
              </a:rPr>
              <a:t>testarea</a:t>
            </a:r>
            <a:r>
              <a:rPr lang="en-US" sz="3000" dirty="0">
                <a:solidFill>
                  <a:schemeClr val="tx2"/>
                </a:solidFill>
                <a:latin typeface="Trebuchet MS" pitchFamily="34" charset="0"/>
              </a:rPr>
              <a:t> </a:t>
            </a:r>
            <a:r>
              <a:rPr lang="en-US" sz="3000" dirty="0" err="1">
                <a:solidFill>
                  <a:schemeClr val="tx2"/>
                </a:solidFill>
                <a:latin typeface="Trebuchet MS" pitchFamily="34" charset="0"/>
              </a:rPr>
              <a:t>unei</a:t>
            </a:r>
            <a:r>
              <a:rPr lang="en-US" sz="3000" dirty="0">
                <a:solidFill>
                  <a:schemeClr val="tx2"/>
                </a:solidFill>
                <a:latin typeface="Trebuchet MS" pitchFamily="34" charset="0"/>
              </a:rPr>
              <a:t> </a:t>
            </a:r>
            <a:r>
              <a:rPr lang="en-US" sz="3000" b="1" dirty="0" err="1">
                <a:solidFill>
                  <a:schemeClr val="tx2"/>
                </a:solidFill>
                <a:latin typeface="Trebuchet MS" pitchFamily="34" charset="0"/>
              </a:rPr>
              <a:t>abordări</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inovative</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pentru</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asigurarea</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continuității</a:t>
            </a:r>
            <a:r>
              <a:rPr lang="en-US" sz="3000" b="1" dirty="0">
                <a:solidFill>
                  <a:schemeClr val="tx2"/>
                </a:solidFill>
                <a:latin typeface="Trebuchet MS" pitchFamily="34" charset="0"/>
              </a:rPr>
              <a:t> </a:t>
            </a:r>
            <a:r>
              <a:rPr lang="en-US" sz="3000" b="1" dirty="0" err="1">
                <a:solidFill>
                  <a:schemeClr val="tx2"/>
                </a:solidFill>
                <a:latin typeface="Trebuchet MS" pitchFamily="34" charset="0"/>
              </a:rPr>
              <a:t>îngrijirii</a:t>
            </a:r>
            <a:r>
              <a:rPr lang="en-US" sz="3000" dirty="0">
                <a:solidFill>
                  <a:schemeClr val="tx2"/>
                </a:solidFill>
                <a:latin typeface="Trebuchet MS" pitchFamily="34" charset="0"/>
              </a:rPr>
              <a:t> </a:t>
            </a:r>
            <a:r>
              <a:rPr lang="en-US" sz="3000" dirty="0" err="1">
                <a:solidFill>
                  <a:schemeClr val="tx2"/>
                </a:solidFill>
                <a:latin typeface="Trebuchet MS" pitchFamily="34" charset="0"/>
              </a:rPr>
              <a:t>pacienților</a:t>
            </a:r>
            <a:r>
              <a:rPr lang="en-US" sz="3000" dirty="0">
                <a:solidFill>
                  <a:schemeClr val="tx2"/>
                </a:solidFill>
                <a:latin typeface="Trebuchet MS" pitchFamily="34" charset="0"/>
              </a:rPr>
              <a:t> cu </a:t>
            </a:r>
            <a:r>
              <a:rPr lang="en-US" sz="3000" dirty="0" err="1">
                <a:solidFill>
                  <a:schemeClr val="tx2"/>
                </a:solidFill>
                <a:latin typeface="Trebuchet MS" pitchFamily="34" charset="0"/>
              </a:rPr>
              <a:t>boli</a:t>
            </a:r>
            <a:r>
              <a:rPr lang="en-US" sz="3000" dirty="0">
                <a:solidFill>
                  <a:schemeClr val="tx2"/>
                </a:solidFill>
                <a:latin typeface="Trebuchet MS" pitchFamily="34" charset="0"/>
              </a:rPr>
              <a:t> rare din </a:t>
            </a:r>
            <a:r>
              <a:rPr lang="en-US" sz="3000" dirty="0" err="1">
                <a:solidFill>
                  <a:schemeClr val="tx2"/>
                </a:solidFill>
                <a:latin typeface="Trebuchet MS" pitchFamily="34" charset="0"/>
              </a:rPr>
              <a:t>România</a:t>
            </a:r>
            <a:r>
              <a:rPr lang="en-US" sz="3000" dirty="0">
                <a:solidFill>
                  <a:schemeClr val="tx2"/>
                </a:solidFill>
                <a:latin typeface="Trebuchet MS" pitchFamily="34" charset="0"/>
              </a:rPr>
              <a:t> – </a:t>
            </a:r>
            <a:r>
              <a:rPr lang="en-US" sz="3000" dirty="0" err="1">
                <a:solidFill>
                  <a:schemeClr val="tx2"/>
                </a:solidFill>
                <a:latin typeface="Trebuchet MS" pitchFamily="34" charset="0"/>
              </a:rPr>
              <a:t>realizarea</a:t>
            </a:r>
            <a:r>
              <a:rPr lang="en-US" sz="3000" dirty="0">
                <a:solidFill>
                  <a:schemeClr val="tx2"/>
                </a:solidFill>
                <a:latin typeface="Trebuchet MS" pitchFamily="34" charset="0"/>
              </a:rPr>
              <a:t> </a:t>
            </a:r>
            <a:r>
              <a:rPr lang="en-US" sz="3000" dirty="0" err="1">
                <a:solidFill>
                  <a:schemeClr val="tx2"/>
                </a:solidFill>
                <a:latin typeface="Trebuchet MS" pitchFamily="34" charset="0"/>
              </a:rPr>
              <a:t>unei</a:t>
            </a:r>
            <a:r>
              <a:rPr lang="en-US" sz="3000" dirty="0">
                <a:solidFill>
                  <a:schemeClr val="tx2"/>
                </a:solidFill>
                <a:latin typeface="Trebuchet MS" pitchFamily="34" charset="0"/>
              </a:rPr>
              <a:t> </a:t>
            </a:r>
            <a:r>
              <a:rPr lang="en-US" sz="3000" dirty="0" err="1">
                <a:solidFill>
                  <a:schemeClr val="tx2"/>
                </a:solidFill>
                <a:latin typeface="Trebuchet MS" pitchFamily="34" charset="0"/>
              </a:rPr>
              <a:t>Rețele</a:t>
            </a:r>
            <a:r>
              <a:rPr lang="en-US" sz="3000" dirty="0">
                <a:solidFill>
                  <a:schemeClr val="tx2"/>
                </a:solidFill>
                <a:latin typeface="Trebuchet MS" pitchFamily="34" charset="0"/>
              </a:rPr>
              <a:t> de </a:t>
            </a:r>
            <a:r>
              <a:rPr lang="en-US" sz="3000" dirty="0" err="1">
                <a:solidFill>
                  <a:schemeClr val="tx2"/>
                </a:solidFill>
                <a:latin typeface="Trebuchet MS" pitchFamily="34" charset="0"/>
              </a:rPr>
              <a:t>referință</a:t>
            </a:r>
            <a:r>
              <a:rPr lang="en-US" sz="3000" dirty="0">
                <a:solidFill>
                  <a:schemeClr val="tx2"/>
                </a:solidFill>
                <a:latin typeface="Trebuchet MS" pitchFamily="34" charset="0"/>
              </a:rPr>
              <a:t> </a:t>
            </a:r>
            <a:r>
              <a:rPr lang="en-US" sz="3000" dirty="0" err="1">
                <a:solidFill>
                  <a:schemeClr val="tx2"/>
                </a:solidFill>
                <a:latin typeface="Trebuchet MS" pitchFamily="34" charset="0"/>
              </a:rPr>
              <a:t>pentru</a:t>
            </a:r>
            <a:r>
              <a:rPr lang="en-US" sz="3000" dirty="0">
                <a:solidFill>
                  <a:schemeClr val="tx2"/>
                </a:solidFill>
                <a:latin typeface="Trebuchet MS" pitchFamily="34" charset="0"/>
              </a:rPr>
              <a:t> </a:t>
            </a:r>
            <a:r>
              <a:rPr lang="en-US" sz="3000" dirty="0" err="1">
                <a:solidFill>
                  <a:schemeClr val="tx2"/>
                </a:solidFill>
                <a:latin typeface="Trebuchet MS" pitchFamily="34" charset="0"/>
              </a:rPr>
              <a:t>boli</a:t>
            </a:r>
            <a:r>
              <a:rPr lang="en-US" sz="3000" dirty="0">
                <a:solidFill>
                  <a:schemeClr val="tx2"/>
                </a:solidFill>
                <a:latin typeface="Trebuchet MS" pitchFamily="34" charset="0"/>
              </a:rPr>
              <a:t> rare la </a:t>
            </a:r>
            <a:r>
              <a:rPr lang="en-US" sz="3000" dirty="0" err="1">
                <a:solidFill>
                  <a:schemeClr val="tx2"/>
                </a:solidFill>
                <a:latin typeface="Trebuchet MS" pitchFamily="34" charset="0"/>
              </a:rPr>
              <a:t>nivel</a:t>
            </a:r>
            <a:r>
              <a:rPr lang="en-US" sz="3000" dirty="0">
                <a:solidFill>
                  <a:schemeClr val="tx2"/>
                </a:solidFill>
                <a:latin typeface="Trebuchet MS" pitchFamily="34" charset="0"/>
              </a:rPr>
              <a:t> </a:t>
            </a:r>
            <a:r>
              <a:rPr lang="en-US" sz="3000" dirty="0" err="1">
                <a:solidFill>
                  <a:schemeClr val="tx2"/>
                </a:solidFill>
                <a:latin typeface="Trebuchet MS" pitchFamily="34" charset="0"/>
              </a:rPr>
              <a:t>național</a:t>
            </a:r>
            <a:endParaRPr lang="en-US" sz="3000" dirty="0">
              <a:solidFill>
                <a:schemeClr val="tx2"/>
              </a:solidFill>
              <a:latin typeface="Trebuchet MS" pitchFamily="34" charset="0"/>
            </a:endParaRPr>
          </a:p>
          <a:p>
            <a:pPr>
              <a:buFont typeface="Wingdings" pitchFamily="2" charset="2"/>
              <a:buChar char="Ø"/>
            </a:pPr>
            <a:endParaRPr lang="en-US" sz="3000" i="1" dirty="0" smtClean="0">
              <a:solidFill>
                <a:srgbClr val="FF0000"/>
              </a:solidFill>
              <a:latin typeface="Trebuchet MS" pitchFamily="34" charset="0"/>
            </a:endParaRPr>
          </a:p>
          <a:p>
            <a:endParaRPr lang="en-US" sz="2600" i="1" dirty="0">
              <a:solidFill>
                <a:srgbClr val="FF0000"/>
              </a:solidFill>
              <a:latin typeface="Trebuchet MS" pitchFamily="34" charset="0"/>
            </a:endParaRPr>
          </a:p>
          <a:p>
            <a:endParaRPr lang="en-US" sz="2600" i="1" dirty="0" smtClean="0">
              <a:solidFill>
                <a:srgbClr val="FF0000"/>
              </a:solidFill>
              <a:latin typeface="Trebuchet MS" pitchFamily="34" charset="0"/>
            </a:endParaRPr>
          </a:p>
          <a:p>
            <a:r>
              <a:rPr lang="en-US" sz="2600" i="1" dirty="0" err="1" smtClean="0">
                <a:solidFill>
                  <a:srgbClr val="FF0000"/>
                </a:solidFill>
                <a:effectLst>
                  <a:outerShdw blurRad="38100" dist="38100" dir="2700000" algn="tl">
                    <a:srgbClr val="000000">
                      <a:alpha val="43137"/>
                    </a:srgbClr>
                  </a:outerShdw>
                </a:effectLst>
                <a:latin typeface="Trebuchet MS" pitchFamily="34" charset="0"/>
              </a:rPr>
              <a:t>Prin</a:t>
            </a:r>
            <a:r>
              <a:rPr lang="en-US" sz="2600" i="1" dirty="0" smtClean="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dezvoltarea</a:t>
            </a:r>
            <a:r>
              <a:rPr lang="en-US" sz="2600" i="1" dirty="0">
                <a:solidFill>
                  <a:srgbClr val="FF0000"/>
                </a:solidFill>
                <a:effectLst>
                  <a:outerShdw blurRad="38100" dist="38100" dir="2700000" algn="tl">
                    <a:srgbClr val="000000">
                      <a:alpha val="43137"/>
                    </a:srgbClr>
                  </a:outerShdw>
                </a:effectLst>
                <a:latin typeface="Trebuchet MS" pitchFamily="34" charset="0"/>
              </a:rPr>
              <a:t> de </a:t>
            </a:r>
            <a:r>
              <a:rPr lang="en-US" sz="2600" b="1" i="1" dirty="0" err="1">
                <a:solidFill>
                  <a:srgbClr val="FF0000"/>
                </a:solidFill>
                <a:effectLst>
                  <a:outerShdw blurRad="38100" dist="38100" dir="2700000" algn="tl">
                    <a:srgbClr val="000000">
                      <a:alpha val="43137"/>
                    </a:srgbClr>
                  </a:outerShdw>
                </a:effectLst>
                <a:latin typeface="Trebuchet MS" pitchFamily="34" charset="0"/>
              </a:rPr>
              <a:t>servicii</a:t>
            </a:r>
            <a:r>
              <a:rPr lang="en-US" sz="2600" b="1" i="1" dirty="0">
                <a:solidFill>
                  <a:srgbClr val="FF0000"/>
                </a:solidFill>
                <a:effectLst>
                  <a:outerShdw blurRad="38100" dist="38100" dir="2700000" algn="tl">
                    <a:srgbClr val="000000">
                      <a:alpha val="43137"/>
                    </a:srgbClr>
                  </a:outerShdw>
                </a:effectLst>
                <a:latin typeface="Trebuchet MS" pitchFamily="34" charset="0"/>
              </a:rPr>
              <a:t> integrate</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specializate</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organizate</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într</a:t>
            </a:r>
            <a:r>
              <a:rPr lang="en-US" sz="2600" i="1" dirty="0">
                <a:solidFill>
                  <a:srgbClr val="FF0000"/>
                </a:solidFill>
                <a:effectLst>
                  <a:outerShdw blurRad="38100" dist="38100" dir="2700000" algn="tl">
                    <a:srgbClr val="000000">
                      <a:alpha val="43137"/>
                    </a:srgbClr>
                  </a:outerShdw>
                </a:effectLst>
                <a:latin typeface="Trebuchet MS" pitchFamily="34" charset="0"/>
              </a:rPr>
              <a:t>-o </a:t>
            </a:r>
            <a:r>
              <a:rPr lang="en-US" sz="2600" i="1" dirty="0" err="1">
                <a:solidFill>
                  <a:srgbClr val="FF0000"/>
                </a:solidFill>
                <a:effectLst>
                  <a:outerShdw blurRad="38100" dist="38100" dir="2700000" algn="tl">
                    <a:srgbClr val="000000">
                      <a:alpha val="43137"/>
                    </a:srgbClr>
                  </a:outerShdw>
                </a:effectLst>
                <a:latin typeface="Trebuchet MS" pitchFamily="34" charset="0"/>
              </a:rPr>
              <a:t>rețea</a:t>
            </a:r>
            <a:r>
              <a:rPr lang="en-US" sz="2600" i="1" dirty="0">
                <a:solidFill>
                  <a:srgbClr val="FF0000"/>
                </a:solidFill>
                <a:effectLst>
                  <a:outerShdw blurRad="38100" dist="38100" dir="2700000" algn="tl">
                    <a:srgbClr val="000000">
                      <a:alpha val="43137"/>
                    </a:srgbClr>
                  </a:outerShdw>
                </a:effectLst>
                <a:latin typeface="Trebuchet MS" pitchFamily="34" charset="0"/>
              </a:rPr>
              <a:t> de </a:t>
            </a:r>
            <a:r>
              <a:rPr lang="en-US" sz="2600" i="1" dirty="0" err="1">
                <a:solidFill>
                  <a:srgbClr val="FF0000"/>
                </a:solidFill>
                <a:effectLst>
                  <a:outerShdw blurRad="38100" dist="38100" dir="2700000" algn="tl">
                    <a:srgbClr val="000000">
                      <a:alpha val="43137"/>
                    </a:srgbClr>
                  </a:outerShdw>
                </a:effectLst>
                <a:latin typeface="Trebuchet MS" pitchFamily="34" charset="0"/>
              </a:rPr>
              <a:t>referință</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națională</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vom</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răspunde</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mai</a:t>
            </a:r>
            <a:r>
              <a:rPr lang="en-US" sz="2600" i="1" dirty="0">
                <a:solidFill>
                  <a:srgbClr val="FF0000"/>
                </a:solidFill>
                <a:effectLst>
                  <a:outerShdw blurRad="38100" dist="38100" dir="2700000" algn="tl">
                    <a:srgbClr val="000000">
                      <a:alpha val="43137"/>
                    </a:srgbClr>
                  </a:outerShdw>
                </a:effectLst>
                <a:latin typeface="Trebuchet MS" pitchFamily="34" charset="0"/>
              </a:rPr>
              <a:t> bine </a:t>
            </a:r>
            <a:r>
              <a:rPr lang="en-US" sz="2600" i="1" dirty="0" err="1">
                <a:solidFill>
                  <a:srgbClr val="FF0000"/>
                </a:solidFill>
                <a:effectLst>
                  <a:outerShdw blurRad="38100" dist="38100" dir="2700000" algn="tl">
                    <a:srgbClr val="000000">
                      <a:alpha val="43137"/>
                    </a:srgbClr>
                  </a:outerShdw>
                </a:effectLst>
                <a:latin typeface="Trebuchet MS" pitchFamily="34" charset="0"/>
              </a:rPr>
              <a:t>nevoilor</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grupurilor</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țintă</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vom</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îmbunătăți</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accesul</a:t>
            </a:r>
            <a:r>
              <a:rPr lang="en-US" sz="2600" i="1" dirty="0">
                <a:solidFill>
                  <a:srgbClr val="FF0000"/>
                </a:solidFill>
                <a:effectLst>
                  <a:outerShdw blurRad="38100" dist="38100" dir="2700000" algn="tl">
                    <a:srgbClr val="000000">
                      <a:alpha val="43137"/>
                    </a:srgbClr>
                  </a:outerShdw>
                </a:effectLst>
                <a:latin typeface="Trebuchet MS" pitchFamily="34" charset="0"/>
              </a:rPr>
              <a:t> la </a:t>
            </a:r>
            <a:r>
              <a:rPr lang="en-US" sz="2600" i="1" dirty="0" err="1">
                <a:solidFill>
                  <a:srgbClr val="FF0000"/>
                </a:solidFill>
                <a:effectLst>
                  <a:outerShdw blurRad="38100" dist="38100" dir="2700000" algn="tl">
                    <a:srgbClr val="000000">
                      <a:alpha val="43137"/>
                    </a:srgbClr>
                  </a:outerShdw>
                </a:effectLst>
                <a:latin typeface="Trebuchet MS" pitchFamily="34" charset="0"/>
              </a:rPr>
              <a:t>servicii</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și</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vom</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eficientiza</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intervențiile</a:t>
            </a:r>
            <a:r>
              <a:rPr lang="en-US" sz="2600" i="1" dirty="0">
                <a:solidFill>
                  <a:srgbClr val="FF0000"/>
                </a:solidFill>
                <a:effectLst>
                  <a:outerShdw blurRad="38100" dist="38100" dir="2700000" algn="tl">
                    <a:srgbClr val="000000">
                      <a:alpha val="43137"/>
                    </a:srgbClr>
                  </a:outerShdw>
                </a:effectLst>
                <a:latin typeface="Trebuchet MS" pitchFamily="34" charset="0"/>
              </a:rPr>
              <a:t> </a:t>
            </a:r>
            <a:r>
              <a:rPr lang="en-US" sz="2600" i="1" dirty="0" err="1">
                <a:solidFill>
                  <a:srgbClr val="FF0000"/>
                </a:solidFill>
                <a:effectLst>
                  <a:outerShdw blurRad="38100" dist="38100" dir="2700000" algn="tl">
                    <a:srgbClr val="000000">
                      <a:alpha val="43137"/>
                    </a:srgbClr>
                  </a:outerShdw>
                </a:effectLst>
                <a:latin typeface="Trebuchet MS" pitchFamily="34" charset="0"/>
              </a:rPr>
              <a:t>noastre</a:t>
            </a:r>
            <a:r>
              <a:rPr lang="en-US" sz="2600" i="1" dirty="0">
                <a:solidFill>
                  <a:srgbClr val="FF0000"/>
                </a:solidFill>
                <a:effectLst>
                  <a:outerShdw blurRad="38100" dist="38100" dir="2700000" algn="tl">
                    <a:srgbClr val="000000">
                      <a:alpha val="43137"/>
                    </a:srgbClr>
                  </a:outerShdw>
                </a:effectLst>
                <a:latin typeface="Trebuchet MS" pitchFamily="34" charset="0"/>
              </a:rPr>
              <a:t>.</a:t>
            </a:r>
            <a:endParaRPr lang="en-US" sz="2600" dirty="0">
              <a:solidFill>
                <a:srgbClr val="FF0000"/>
              </a:solidFill>
              <a:effectLst>
                <a:outerShdw blurRad="38100" dist="38100" dir="2700000" algn="tl">
                  <a:srgbClr val="000000">
                    <a:alpha val="43137"/>
                  </a:srgbClr>
                </a:outerShdw>
              </a:effectLst>
              <a:latin typeface="Trebuchet MS" pitchFamily="34" charset="0"/>
            </a:endParaRPr>
          </a:p>
          <a:p>
            <a:endParaRPr lang="en-US" sz="2600" dirty="0">
              <a:solidFill>
                <a:srgbClr val="FF0000"/>
              </a:solidFill>
              <a:effectLst>
                <a:outerShdw blurRad="38100" dist="38100" dir="2700000" algn="tl">
                  <a:srgbClr val="000000">
                    <a:alpha val="43137"/>
                  </a:srgbClr>
                </a:outerShdw>
              </a:effectLst>
              <a:latin typeface="Trebuchet MS" pitchFamily="34" charset="0"/>
            </a:endParaRPr>
          </a:p>
        </p:txBody>
      </p:sp>
      <p:sp>
        <p:nvSpPr>
          <p:cNvPr id="4" name="Down Arrow 3"/>
          <p:cNvSpPr/>
          <p:nvPr/>
        </p:nvSpPr>
        <p:spPr>
          <a:xfrm>
            <a:off x="4282634" y="3994484"/>
            <a:ext cx="484632" cy="835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4048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buFont typeface="Wingdings" pitchFamily="2" charset="2"/>
              <a:buChar char="Ø"/>
            </a:pPr>
            <a:endParaRPr lang="en-US" sz="2400" b="1" dirty="0" smtClean="0">
              <a:solidFill>
                <a:schemeClr val="tx2"/>
              </a:solidFill>
              <a:latin typeface="Trebuchet MS" pitchFamily="34" charset="0"/>
            </a:endParaRPr>
          </a:p>
          <a:p>
            <a:pPr lvl="0">
              <a:buFont typeface="Wingdings" pitchFamily="2" charset="2"/>
              <a:buChar char="Ø"/>
            </a:pPr>
            <a:r>
              <a:rPr lang="en-US" sz="2400" b="1" dirty="0" err="1" smtClean="0">
                <a:solidFill>
                  <a:schemeClr val="tx2"/>
                </a:solidFill>
                <a:latin typeface="Trebuchet MS" pitchFamily="34" charset="0"/>
              </a:rPr>
              <a:t>îmbunătățirea</a:t>
            </a:r>
            <a:r>
              <a:rPr lang="en-US" sz="2400" b="1" dirty="0" smtClean="0">
                <a:solidFill>
                  <a:schemeClr val="tx2"/>
                </a:solidFill>
                <a:latin typeface="Trebuchet MS" pitchFamily="34" charset="0"/>
              </a:rPr>
              <a:t> </a:t>
            </a:r>
            <a:r>
              <a:rPr lang="en-US" sz="2400" b="1" dirty="0" err="1">
                <a:solidFill>
                  <a:schemeClr val="tx2"/>
                </a:solidFill>
                <a:latin typeface="Trebuchet MS" pitchFamily="34" charset="0"/>
              </a:rPr>
              <a:t>capacității</a:t>
            </a:r>
            <a:r>
              <a:rPr lang="en-US" sz="2400" b="1" dirty="0">
                <a:solidFill>
                  <a:schemeClr val="tx2"/>
                </a:solidFill>
                <a:latin typeface="Trebuchet MS" pitchFamily="34" charset="0"/>
              </a:rPr>
              <a:t> de </a:t>
            </a:r>
            <a:r>
              <a:rPr lang="en-US" sz="2400" b="1" dirty="0" err="1">
                <a:solidFill>
                  <a:schemeClr val="tx2"/>
                </a:solidFill>
                <a:latin typeface="Trebuchet MS" pitchFamily="34" charset="0"/>
              </a:rPr>
              <a:t>cercetare</a:t>
            </a:r>
            <a:r>
              <a:rPr lang="en-US" sz="2400" dirty="0">
                <a:solidFill>
                  <a:schemeClr val="tx2"/>
                </a:solidFill>
                <a:latin typeface="Trebuchet MS" pitchFamily="34" charset="0"/>
              </a:rPr>
              <a:t> a APWR </a:t>
            </a:r>
            <a:r>
              <a:rPr lang="en-US" sz="2400" dirty="0" err="1">
                <a:solidFill>
                  <a:schemeClr val="tx2"/>
                </a:solidFill>
                <a:latin typeface="Trebuchet MS" pitchFamily="34" charset="0"/>
              </a:rPr>
              <a:t>prin</a:t>
            </a:r>
            <a:r>
              <a:rPr lang="en-US" sz="2400" dirty="0">
                <a:solidFill>
                  <a:schemeClr val="tx2"/>
                </a:solidFill>
                <a:latin typeface="Trebuchet MS" pitchFamily="34" charset="0"/>
              </a:rPr>
              <a:t> </a:t>
            </a:r>
            <a:r>
              <a:rPr lang="en-US" sz="2400" dirty="0" err="1">
                <a:solidFill>
                  <a:srgbClr val="FF0000"/>
                </a:solidFill>
                <a:latin typeface="Trebuchet MS" pitchFamily="34" charset="0"/>
              </a:rPr>
              <a:t>angajarea</a:t>
            </a:r>
            <a:r>
              <a:rPr lang="en-US" sz="2400" dirty="0">
                <a:solidFill>
                  <a:srgbClr val="FF0000"/>
                </a:solidFill>
                <a:latin typeface="Trebuchet MS" pitchFamily="34" charset="0"/>
              </a:rPr>
              <a:t> </a:t>
            </a:r>
            <a:r>
              <a:rPr lang="en-US" sz="2400" dirty="0" err="1">
                <a:solidFill>
                  <a:srgbClr val="FF0000"/>
                </a:solidFill>
                <a:latin typeface="Trebuchet MS" pitchFamily="34" charset="0"/>
              </a:rPr>
              <a:t>unui</a:t>
            </a:r>
            <a:r>
              <a:rPr lang="en-US" sz="2400" dirty="0">
                <a:solidFill>
                  <a:srgbClr val="FF0000"/>
                </a:solidFill>
                <a:latin typeface="Trebuchet MS" pitchFamily="34" charset="0"/>
              </a:rPr>
              <a:t> specialist cu </a:t>
            </a:r>
            <a:r>
              <a:rPr lang="en-US" sz="2400" dirty="0" err="1">
                <a:solidFill>
                  <a:srgbClr val="FF0000"/>
                </a:solidFill>
                <a:latin typeface="Trebuchet MS" pitchFamily="34" charset="0"/>
              </a:rPr>
              <a:t>experiență</a:t>
            </a:r>
            <a:r>
              <a:rPr lang="en-US" sz="2400" dirty="0">
                <a:solidFill>
                  <a:srgbClr val="FF0000"/>
                </a:solidFill>
                <a:latin typeface="Trebuchet MS" pitchFamily="34" charset="0"/>
              </a:rPr>
              <a:t> </a:t>
            </a:r>
            <a:r>
              <a:rPr lang="en-US" sz="2400" dirty="0" err="1">
                <a:solidFill>
                  <a:srgbClr val="FF0000"/>
                </a:solidFill>
                <a:latin typeface="Trebuchet MS" pitchFamily="34" charset="0"/>
              </a:rPr>
              <a:t>în</a:t>
            </a:r>
            <a:r>
              <a:rPr lang="en-US" sz="2400" dirty="0">
                <a:solidFill>
                  <a:srgbClr val="FF0000"/>
                </a:solidFill>
                <a:latin typeface="Trebuchet MS" pitchFamily="34" charset="0"/>
              </a:rPr>
              <a:t> </a:t>
            </a:r>
            <a:r>
              <a:rPr lang="en-US" sz="2400" dirty="0" err="1">
                <a:solidFill>
                  <a:srgbClr val="FF0000"/>
                </a:solidFill>
                <a:latin typeface="Trebuchet MS" pitchFamily="34" charset="0"/>
              </a:rPr>
              <a:t>derularea</a:t>
            </a:r>
            <a:r>
              <a:rPr lang="en-US" sz="2400" dirty="0">
                <a:solidFill>
                  <a:srgbClr val="FF0000"/>
                </a:solidFill>
                <a:latin typeface="Trebuchet MS" pitchFamily="34" charset="0"/>
              </a:rPr>
              <a:t> de </a:t>
            </a:r>
            <a:r>
              <a:rPr lang="en-US" sz="2400" dirty="0" err="1">
                <a:solidFill>
                  <a:srgbClr val="FF0000"/>
                </a:solidFill>
                <a:latin typeface="Trebuchet MS" pitchFamily="34" charset="0"/>
              </a:rPr>
              <a:t>proiecte</a:t>
            </a:r>
            <a:r>
              <a:rPr lang="en-US" sz="2400" dirty="0">
                <a:solidFill>
                  <a:srgbClr val="FF0000"/>
                </a:solidFill>
                <a:latin typeface="Trebuchet MS" pitchFamily="34" charset="0"/>
              </a:rPr>
              <a:t> de </a:t>
            </a:r>
            <a:r>
              <a:rPr lang="en-US" sz="2400" dirty="0" err="1">
                <a:solidFill>
                  <a:srgbClr val="FF0000"/>
                </a:solidFill>
                <a:latin typeface="Trebuchet MS" pitchFamily="34" charset="0"/>
              </a:rPr>
              <a:t>cercetare</a:t>
            </a:r>
            <a:r>
              <a:rPr lang="en-US" sz="2400" dirty="0">
                <a:solidFill>
                  <a:srgbClr val="FF0000"/>
                </a:solidFill>
                <a:latin typeface="Trebuchet MS" pitchFamily="34" charset="0"/>
              </a:rPr>
              <a:t> </a:t>
            </a:r>
            <a:r>
              <a:rPr lang="en-US" sz="2400" dirty="0" err="1">
                <a:solidFill>
                  <a:srgbClr val="FF0000"/>
                </a:solidFill>
                <a:latin typeface="Trebuchet MS" pitchFamily="34" charset="0"/>
              </a:rPr>
              <a:t>pe</a:t>
            </a:r>
            <a:r>
              <a:rPr lang="en-US" sz="2400" dirty="0">
                <a:solidFill>
                  <a:srgbClr val="FF0000"/>
                </a:solidFill>
                <a:latin typeface="Trebuchet MS" pitchFamily="34" charset="0"/>
              </a:rPr>
              <a:t> </a:t>
            </a:r>
            <a:r>
              <a:rPr lang="en-US" sz="2400" dirty="0" err="1">
                <a:solidFill>
                  <a:srgbClr val="FF0000"/>
                </a:solidFill>
                <a:latin typeface="Trebuchet MS" pitchFamily="34" charset="0"/>
              </a:rPr>
              <a:t>domeniul</a:t>
            </a:r>
            <a:r>
              <a:rPr lang="en-US" sz="2400" dirty="0">
                <a:solidFill>
                  <a:srgbClr val="FF0000"/>
                </a:solidFill>
                <a:latin typeface="Trebuchet MS" pitchFamily="34" charset="0"/>
              </a:rPr>
              <a:t> </a:t>
            </a:r>
            <a:r>
              <a:rPr lang="en-US" sz="2400" dirty="0" err="1">
                <a:solidFill>
                  <a:srgbClr val="FF0000"/>
                </a:solidFill>
                <a:latin typeface="Trebuchet MS" pitchFamily="34" charset="0"/>
              </a:rPr>
              <a:t>bolilor</a:t>
            </a:r>
            <a:r>
              <a:rPr lang="en-US" sz="2400" dirty="0">
                <a:solidFill>
                  <a:srgbClr val="FF0000"/>
                </a:solidFill>
                <a:latin typeface="Trebuchet MS" pitchFamily="34" charset="0"/>
              </a:rPr>
              <a:t> rare </a:t>
            </a:r>
            <a:r>
              <a:rPr lang="en-US" sz="2400" dirty="0" err="1">
                <a:solidFill>
                  <a:schemeClr val="tx2"/>
                </a:solidFill>
                <a:latin typeface="Trebuchet MS" pitchFamily="34" charset="0"/>
              </a:rPr>
              <a:t>și</a:t>
            </a:r>
            <a:r>
              <a:rPr lang="en-US" sz="2400" dirty="0">
                <a:solidFill>
                  <a:schemeClr val="tx2"/>
                </a:solidFill>
                <a:latin typeface="Trebuchet MS" pitchFamily="34" charset="0"/>
              </a:rPr>
              <a:t> </a:t>
            </a:r>
            <a:r>
              <a:rPr lang="en-US" sz="2400" dirty="0" err="1">
                <a:solidFill>
                  <a:srgbClr val="FF0000"/>
                </a:solidFill>
                <a:latin typeface="Trebuchet MS" pitchFamily="34" charset="0"/>
              </a:rPr>
              <a:t>realizarea</a:t>
            </a:r>
            <a:r>
              <a:rPr lang="en-US" sz="2400" dirty="0">
                <a:solidFill>
                  <a:srgbClr val="FF0000"/>
                </a:solidFill>
                <a:latin typeface="Trebuchet MS" pitchFamily="34" charset="0"/>
              </a:rPr>
              <a:t> </a:t>
            </a:r>
            <a:r>
              <a:rPr lang="en-US" sz="2400" dirty="0" err="1">
                <a:solidFill>
                  <a:srgbClr val="FF0000"/>
                </a:solidFill>
                <a:latin typeface="Trebuchet MS" pitchFamily="34" charset="0"/>
              </a:rPr>
              <a:t>unui</a:t>
            </a:r>
            <a:r>
              <a:rPr lang="en-US" sz="2400" dirty="0">
                <a:solidFill>
                  <a:srgbClr val="FF0000"/>
                </a:solidFill>
                <a:latin typeface="Trebuchet MS" pitchFamily="34" charset="0"/>
              </a:rPr>
              <a:t> </a:t>
            </a:r>
            <a:r>
              <a:rPr lang="en-US" sz="2400" dirty="0" err="1">
                <a:solidFill>
                  <a:srgbClr val="FF0000"/>
                </a:solidFill>
                <a:latin typeface="Trebuchet MS" pitchFamily="34" charset="0"/>
              </a:rPr>
              <a:t>portofoliu</a:t>
            </a:r>
            <a:r>
              <a:rPr lang="en-US" sz="2400" dirty="0">
                <a:solidFill>
                  <a:srgbClr val="FF0000"/>
                </a:solidFill>
                <a:latin typeface="Trebuchet MS" pitchFamily="34" charset="0"/>
              </a:rPr>
              <a:t> de </a:t>
            </a:r>
            <a:r>
              <a:rPr lang="en-US" sz="2400" dirty="0" err="1">
                <a:solidFill>
                  <a:srgbClr val="FF0000"/>
                </a:solidFill>
                <a:latin typeface="Trebuchet MS" pitchFamily="34" charset="0"/>
              </a:rPr>
              <a:t>proiecte</a:t>
            </a:r>
            <a:r>
              <a:rPr lang="en-US" sz="2400" dirty="0">
                <a:solidFill>
                  <a:srgbClr val="FF0000"/>
                </a:solidFill>
                <a:latin typeface="Trebuchet MS" pitchFamily="34" charset="0"/>
              </a:rPr>
              <a:t> de </a:t>
            </a:r>
            <a:r>
              <a:rPr lang="en-US" sz="2400" dirty="0" err="1">
                <a:solidFill>
                  <a:srgbClr val="FF0000"/>
                </a:solidFill>
                <a:latin typeface="Trebuchet MS" pitchFamily="34" charset="0"/>
              </a:rPr>
              <a:t>cercetare</a:t>
            </a:r>
            <a:r>
              <a:rPr lang="en-US" sz="2400" dirty="0">
                <a:solidFill>
                  <a:schemeClr val="tx2"/>
                </a:solidFill>
                <a:latin typeface="Trebuchet MS" pitchFamily="34" charset="0"/>
              </a:rPr>
              <a:t>, </a:t>
            </a:r>
            <a:r>
              <a:rPr lang="en-US" sz="2400" dirty="0" err="1">
                <a:solidFill>
                  <a:schemeClr val="tx2"/>
                </a:solidFill>
                <a:latin typeface="Trebuchet MS" pitchFamily="34" charset="0"/>
              </a:rPr>
              <a:t>urmând</a:t>
            </a:r>
            <a:r>
              <a:rPr lang="en-US" sz="2400" dirty="0">
                <a:solidFill>
                  <a:schemeClr val="tx2"/>
                </a:solidFill>
                <a:latin typeface="Trebuchet MS" pitchFamily="34" charset="0"/>
              </a:rPr>
              <a:t> </a:t>
            </a:r>
            <a:r>
              <a:rPr lang="en-US" sz="2400" dirty="0" err="1">
                <a:solidFill>
                  <a:schemeClr val="tx2"/>
                </a:solidFill>
                <a:latin typeface="Trebuchet MS" pitchFamily="34" charset="0"/>
              </a:rPr>
              <a:t>ca</a:t>
            </a:r>
            <a:r>
              <a:rPr lang="en-US" sz="2400" dirty="0">
                <a:solidFill>
                  <a:schemeClr val="tx2"/>
                </a:solidFill>
                <a:latin typeface="Trebuchet MS" pitchFamily="34" charset="0"/>
              </a:rPr>
              <a:t> </a:t>
            </a:r>
            <a:r>
              <a:rPr lang="en-US" sz="2400" dirty="0" err="1">
                <a:solidFill>
                  <a:schemeClr val="tx2"/>
                </a:solidFill>
                <a:latin typeface="Trebuchet MS" pitchFamily="34" charset="0"/>
              </a:rPr>
              <a:t>pe</a:t>
            </a:r>
            <a:r>
              <a:rPr lang="en-US" sz="2400" dirty="0">
                <a:solidFill>
                  <a:schemeClr val="tx2"/>
                </a:solidFill>
                <a:latin typeface="Trebuchet MS" pitchFamily="34" charset="0"/>
              </a:rPr>
              <a:t> </a:t>
            </a:r>
            <a:r>
              <a:rPr lang="en-US" sz="2400" dirty="0" err="1">
                <a:solidFill>
                  <a:schemeClr val="tx2"/>
                </a:solidFill>
                <a:latin typeface="Trebuchet MS" pitchFamily="34" charset="0"/>
              </a:rPr>
              <a:t>parcursul</a:t>
            </a:r>
            <a:r>
              <a:rPr lang="en-US" sz="2400" dirty="0">
                <a:solidFill>
                  <a:schemeClr val="tx2"/>
                </a:solidFill>
                <a:latin typeface="Trebuchet MS" pitchFamily="34" charset="0"/>
              </a:rPr>
              <a:t> </a:t>
            </a:r>
            <a:r>
              <a:rPr lang="en-US" sz="2400" dirty="0" err="1">
                <a:solidFill>
                  <a:schemeClr val="tx2"/>
                </a:solidFill>
                <a:latin typeface="Trebuchet MS" pitchFamily="34" charset="0"/>
              </a:rPr>
              <a:t>proiectului</a:t>
            </a:r>
            <a:r>
              <a:rPr lang="en-US" sz="2400" dirty="0">
                <a:solidFill>
                  <a:schemeClr val="tx2"/>
                </a:solidFill>
                <a:latin typeface="Trebuchet MS" pitchFamily="34" charset="0"/>
              </a:rPr>
              <a:t> </a:t>
            </a:r>
            <a:r>
              <a:rPr lang="en-US" sz="2400" dirty="0" err="1">
                <a:solidFill>
                  <a:schemeClr val="tx2"/>
                </a:solidFill>
                <a:latin typeface="Trebuchet MS" pitchFamily="34" charset="0"/>
              </a:rPr>
              <a:t>să</a:t>
            </a:r>
            <a:r>
              <a:rPr lang="en-US" sz="2400" dirty="0">
                <a:solidFill>
                  <a:schemeClr val="tx2"/>
                </a:solidFill>
                <a:latin typeface="Trebuchet MS" pitchFamily="34" charset="0"/>
              </a:rPr>
              <a:t> </a:t>
            </a:r>
            <a:r>
              <a:rPr lang="en-US" sz="2400" dirty="0" err="1">
                <a:solidFill>
                  <a:schemeClr val="tx2"/>
                </a:solidFill>
                <a:latin typeface="Trebuchet MS" pitchFamily="34" charset="0"/>
              </a:rPr>
              <a:t>inițiem</a:t>
            </a:r>
            <a:r>
              <a:rPr lang="en-US" sz="2400" dirty="0">
                <a:solidFill>
                  <a:schemeClr val="tx2"/>
                </a:solidFill>
                <a:latin typeface="Trebuchet MS" pitchFamily="34" charset="0"/>
              </a:rPr>
              <a:t> o </a:t>
            </a:r>
            <a:r>
              <a:rPr lang="en-US" sz="2400" dirty="0" err="1">
                <a:solidFill>
                  <a:schemeClr val="tx2"/>
                </a:solidFill>
                <a:latin typeface="Trebuchet MS" pitchFamily="34" charset="0"/>
              </a:rPr>
              <a:t>cercetare</a:t>
            </a:r>
            <a:r>
              <a:rPr lang="en-US" sz="2400" dirty="0">
                <a:solidFill>
                  <a:schemeClr val="tx2"/>
                </a:solidFill>
                <a:latin typeface="Trebuchet MS" pitchFamily="34" charset="0"/>
              </a:rPr>
              <a:t> </a:t>
            </a:r>
            <a:r>
              <a:rPr lang="en-US" sz="2400" dirty="0" err="1">
                <a:solidFill>
                  <a:schemeClr val="tx2"/>
                </a:solidFill>
                <a:latin typeface="Trebuchet MS" pitchFamily="34" charset="0"/>
              </a:rPr>
              <a:t>privind</a:t>
            </a:r>
            <a:r>
              <a:rPr lang="en-US" sz="2400" dirty="0">
                <a:solidFill>
                  <a:schemeClr val="tx2"/>
                </a:solidFill>
                <a:latin typeface="Trebuchet MS" pitchFamily="34" charset="0"/>
              </a:rPr>
              <a:t> </a:t>
            </a:r>
            <a:r>
              <a:rPr lang="en-US" sz="2400" dirty="0" err="1">
                <a:solidFill>
                  <a:schemeClr val="tx2"/>
                </a:solidFill>
                <a:latin typeface="Trebuchet MS" pitchFamily="34" charset="0"/>
              </a:rPr>
              <a:t>impactul</a:t>
            </a:r>
            <a:r>
              <a:rPr lang="en-US" sz="2400" dirty="0">
                <a:solidFill>
                  <a:schemeClr val="tx2"/>
                </a:solidFill>
                <a:latin typeface="Trebuchet MS" pitchFamily="34" charset="0"/>
              </a:rPr>
              <a:t> social al </a:t>
            </a:r>
            <a:r>
              <a:rPr lang="en-US" sz="2400" dirty="0" err="1">
                <a:solidFill>
                  <a:schemeClr val="tx2"/>
                </a:solidFill>
                <a:latin typeface="Trebuchet MS" pitchFamily="34" charset="0"/>
              </a:rPr>
              <a:t>bolii</a:t>
            </a:r>
            <a:r>
              <a:rPr lang="en-US" sz="2400" dirty="0">
                <a:solidFill>
                  <a:schemeClr val="tx2"/>
                </a:solidFill>
                <a:latin typeface="Trebuchet MS" pitchFamily="34" charset="0"/>
              </a:rPr>
              <a:t> </a:t>
            </a:r>
            <a:r>
              <a:rPr lang="en-US" sz="2400" dirty="0" err="1">
                <a:solidFill>
                  <a:schemeClr val="tx2"/>
                </a:solidFill>
                <a:latin typeface="Trebuchet MS" pitchFamily="34" charset="0"/>
              </a:rPr>
              <a:t>asupra</a:t>
            </a:r>
            <a:r>
              <a:rPr lang="en-US" sz="2400" dirty="0">
                <a:solidFill>
                  <a:schemeClr val="tx2"/>
                </a:solidFill>
                <a:latin typeface="Trebuchet MS" pitchFamily="34" charset="0"/>
              </a:rPr>
              <a:t> </a:t>
            </a:r>
            <a:r>
              <a:rPr lang="en-US" sz="2400" dirty="0" err="1">
                <a:solidFill>
                  <a:schemeClr val="tx2"/>
                </a:solidFill>
                <a:latin typeface="Trebuchet MS" pitchFamily="34" charset="0"/>
              </a:rPr>
              <a:t>familiilor</a:t>
            </a:r>
            <a:r>
              <a:rPr lang="en-US" sz="2400" dirty="0">
                <a:solidFill>
                  <a:schemeClr val="tx2"/>
                </a:solidFill>
                <a:latin typeface="Trebuchet MS" pitchFamily="34" charset="0"/>
              </a:rPr>
              <a:t> </a:t>
            </a:r>
            <a:r>
              <a:rPr lang="en-US" sz="2400" dirty="0" err="1">
                <a:solidFill>
                  <a:schemeClr val="tx2"/>
                </a:solidFill>
                <a:latin typeface="Trebuchet MS" pitchFamily="34" charset="0"/>
              </a:rPr>
              <a:t>beneficiarilor</a:t>
            </a:r>
            <a:r>
              <a:rPr lang="en-US" sz="2400" dirty="0">
                <a:solidFill>
                  <a:schemeClr val="tx2"/>
                </a:solidFill>
                <a:latin typeface="Trebuchet MS" pitchFamily="34" charset="0"/>
              </a:rPr>
              <a:t> din </a:t>
            </a:r>
            <a:r>
              <a:rPr lang="en-US" sz="2400" dirty="0" err="1">
                <a:solidFill>
                  <a:schemeClr val="tx2"/>
                </a:solidFill>
                <a:latin typeface="Trebuchet MS" pitchFamily="34" charset="0"/>
              </a:rPr>
              <a:t>proiect</a:t>
            </a:r>
            <a:r>
              <a:rPr lang="en-US" sz="2400" dirty="0">
                <a:solidFill>
                  <a:schemeClr val="tx2"/>
                </a:solidFill>
                <a:latin typeface="Trebuchet MS" pitchFamily="34" charset="0"/>
              </a:rPr>
              <a:t>;</a:t>
            </a:r>
          </a:p>
          <a:p>
            <a:pPr>
              <a:buFont typeface="Wingdings" pitchFamily="2" charset="2"/>
              <a:buChar char="Ø"/>
            </a:pPr>
            <a:endParaRPr lang="en-US" sz="2400" dirty="0">
              <a:solidFill>
                <a:schemeClr val="tx2"/>
              </a:solidFill>
              <a:latin typeface="Trebuchet MS" pitchFamily="34" charset="0"/>
            </a:endParaRPr>
          </a:p>
          <a:p>
            <a:pPr lvl="0">
              <a:buFont typeface="Wingdings" pitchFamily="2" charset="2"/>
              <a:buChar char="Ø"/>
            </a:pPr>
            <a:r>
              <a:rPr lang="en-US" sz="2400" b="1" dirty="0" err="1">
                <a:solidFill>
                  <a:schemeClr val="tx2"/>
                </a:solidFill>
                <a:latin typeface="Trebuchet MS" pitchFamily="34" charset="0"/>
              </a:rPr>
              <a:t>promovarea</a:t>
            </a:r>
            <a:r>
              <a:rPr lang="en-US" sz="2400" b="1" dirty="0">
                <a:solidFill>
                  <a:schemeClr val="tx2"/>
                </a:solidFill>
                <a:latin typeface="Trebuchet MS" pitchFamily="34" charset="0"/>
              </a:rPr>
              <a:t> </a:t>
            </a:r>
            <a:r>
              <a:rPr lang="en-US" sz="2400" b="1" dirty="0" err="1">
                <a:solidFill>
                  <a:schemeClr val="tx2"/>
                </a:solidFill>
                <a:latin typeface="Trebuchet MS" pitchFamily="34" charset="0"/>
              </a:rPr>
              <a:t>permanentă</a:t>
            </a:r>
            <a:r>
              <a:rPr lang="en-US" sz="2400" b="1" dirty="0">
                <a:solidFill>
                  <a:schemeClr val="tx2"/>
                </a:solidFill>
                <a:latin typeface="Trebuchet MS" pitchFamily="34" charset="0"/>
              </a:rPr>
              <a:t> a </a:t>
            </a:r>
            <a:r>
              <a:rPr lang="en-US" sz="2400" b="1" dirty="0" err="1">
                <a:solidFill>
                  <a:schemeClr val="tx2"/>
                </a:solidFill>
                <a:latin typeface="Trebuchet MS" pitchFamily="34" charset="0"/>
              </a:rPr>
              <a:t>serviciilor</a:t>
            </a:r>
            <a:r>
              <a:rPr lang="en-US" sz="2400" dirty="0">
                <a:solidFill>
                  <a:schemeClr val="tx2"/>
                </a:solidFill>
                <a:latin typeface="Trebuchet MS" pitchFamily="34" charset="0"/>
              </a:rPr>
              <a:t> </a:t>
            </a:r>
            <a:r>
              <a:rPr lang="en-US" sz="2400" dirty="0" err="1">
                <a:solidFill>
                  <a:schemeClr val="tx2"/>
                </a:solidFill>
                <a:latin typeface="Trebuchet MS" pitchFamily="34" charset="0"/>
              </a:rPr>
              <a:t>furnizate</a:t>
            </a:r>
            <a:r>
              <a:rPr lang="en-US" sz="2400" dirty="0">
                <a:solidFill>
                  <a:schemeClr val="tx2"/>
                </a:solidFill>
                <a:latin typeface="Trebuchet MS" pitchFamily="34" charset="0"/>
              </a:rPr>
              <a:t> de </a:t>
            </a:r>
            <a:r>
              <a:rPr lang="en-US" sz="2400" dirty="0" err="1">
                <a:solidFill>
                  <a:schemeClr val="tx2"/>
                </a:solidFill>
                <a:latin typeface="Trebuchet MS" pitchFamily="34" charset="0"/>
              </a:rPr>
              <a:t>Centrul</a:t>
            </a:r>
            <a:r>
              <a:rPr lang="en-US" sz="2400" dirty="0">
                <a:solidFill>
                  <a:schemeClr val="tx2"/>
                </a:solidFill>
                <a:latin typeface="Trebuchet MS" pitchFamily="34" charset="0"/>
              </a:rPr>
              <a:t> </a:t>
            </a:r>
            <a:r>
              <a:rPr lang="en-US" sz="2400" dirty="0" err="1">
                <a:solidFill>
                  <a:schemeClr val="tx2"/>
                </a:solidFill>
                <a:latin typeface="Trebuchet MS" pitchFamily="34" charset="0"/>
              </a:rPr>
              <a:t>NoRo</a:t>
            </a:r>
            <a:r>
              <a:rPr lang="en-US" sz="2400" dirty="0">
                <a:solidFill>
                  <a:schemeClr val="tx2"/>
                </a:solidFill>
                <a:latin typeface="Trebuchet MS" pitchFamily="34" charset="0"/>
              </a:rPr>
              <a:t> </a:t>
            </a:r>
            <a:r>
              <a:rPr lang="en-US" sz="2400" dirty="0" err="1">
                <a:solidFill>
                  <a:schemeClr val="tx2"/>
                </a:solidFill>
                <a:latin typeface="Trebuchet MS" pitchFamily="34" charset="0"/>
              </a:rPr>
              <a:t>prin</a:t>
            </a:r>
            <a:r>
              <a:rPr lang="en-US" sz="2400" dirty="0">
                <a:solidFill>
                  <a:schemeClr val="tx2"/>
                </a:solidFill>
                <a:latin typeface="Trebuchet MS" pitchFamily="34" charset="0"/>
              </a:rPr>
              <a:t> </a:t>
            </a:r>
            <a:r>
              <a:rPr lang="en-US" sz="2400" dirty="0" err="1">
                <a:solidFill>
                  <a:schemeClr val="tx2"/>
                </a:solidFill>
                <a:latin typeface="Trebuchet MS" pitchFamily="34" charset="0"/>
              </a:rPr>
              <a:t>realizarea</a:t>
            </a:r>
            <a:r>
              <a:rPr lang="en-US" sz="2400" dirty="0">
                <a:solidFill>
                  <a:schemeClr val="tx2"/>
                </a:solidFill>
                <a:latin typeface="Trebuchet MS" pitchFamily="34" charset="0"/>
              </a:rPr>
              <a:t> </a:t>
            </a:r>
            <a:r>
              <a:rPr lang="en-US" sz="2400" dirty="0" err="1">
                <a:solidFill>
                  <a:schemeClr val="tx2"/>
                </a:solidFill>
                <a:latin typeface="Trebuchet MS" pitchFamily="34" charset="0"/>
              </a:rPr>
              <a:t>unei</a:t>
            </a:r>
            <a:r>
              <a:rPr lang="en-US" sz="2400" dirty="0">
                <a:solidFill>
                  <a:schemeClr val="tx2"/>
                </a:solidFill>
                <a:latin typeface="Trebuchet MS" pitchFamily="34" charset="0"/>
              </a:rPr>
              <a:t> </a:t>
            </a:r>
            <a:r>
              <a:rPr lang="en-US" sz="2400" dirty="0" err="1">
                <a:solidFill>
                  <a:schemeClr val="tx2"/>
                </a:solidFill>
                <a:latin typeface="Trebuchet MS" pitchFamily="34" charset="0"/>
              </a:rPr>
              <a:t>campanii</a:t>
            </a:r>
            <a:r>
              <a:rPr lang="en-US" sz="2400" dirty="0">
                <a:solidFill>
                  <a:schemeClr val="tx2"/>
                </a:solidFill>
                <a:latin typeface="Trebuchet MS" pitchFamily="34" charset="0"/>
              </a:rPr>
              <a:t> de </a:t>
            </a:r>
            <a:r>
              <a:rPr lang="en-US" sz="2400" dirty="0" err="1">
                <a:solidFill>
                  <a:schemeClr val="tx2"/>
                </a:solidFill>
                <a:latin typeface="Trebuchet MS" pitchFamily="34" charset="0"/>
              </a:rPr>
              <a:t>promovare</a:t>
            </a:r>
            <a:r>
              <a:rPr lang="en-US" sz="2400" dirty="0">
                <a:solidFill>
                  <a:schemeClr val="tx2"/>
                </a:solidFill>
                <a:latin typeface="Trebuchet MS" pitchFamily="34" charset="0"/>
              </a:rPr>
              <a:t> </a:t>
            </a:r>
            <a:r>
              <a:rPr lang="en-US" sz="2400" dirty="0" err="1">
                <a:solidFill>
                  <a:schemeClr val="tx2"/>
                </a:solidFill>
                <a:latin typeface="Trebuchet MS" pitchFamily="34" charset="0"/>
              </a:rPr>
              <a:t>și</a:t>
            </a:r>
            <a:r>
              <a:rPr lang="en-US" sz="2400" dirty="0">
                <a:solidFill>
                  <a:schemeClr val="tx2"/>
                </a:solidFill>
                <a:latin typeface="Trebuchet MS" pitchFamily="34" charset="0"/>
              </a:rPr>
              <a:t> a </a:t>
            </a:r>
            <a:r>
              <a:rPr lang="en-US" sz="2400" dirty="0" err="1">
                <a:solidFill>
                  <a:schemeClr val="tx2"/>
                </a:solidFill>
                <a:latin typeface="Trebuchet MS" pitchFamily="34" charset="0"/>
              </a:rPr>
              <a:t>unei</a:t>
            </a:r>
            <a:r>
              <a:rPr lang="en-US" sz="2400" dirty="0">
                <a:solidFill>
                  <a:schemeClr val="tx2"/>
                </a:solidFill>
                <a:latin typeface="Trebuchet MS" pitchFamily="34" charset="0"/>
              </a:rPr>
              <a:t> </a:t>
            </a:r>
            <a:r>
              <a:rPr lang="en-US" sz="2400" dirty="0" err="1">
                <a:solidFill>
                  <a:schemeClr val="tx2"/>
                </a:solidFill>
                <a:latin typeface="Trebuchet MS" pitchFamily="34" charset="0"/>
              </a:rPr>
              <a:t>strategii</a:t>
            </a:r>
            <a:r>
              <a:rPr lang="en-US" sz="2400" dirty="0">
                <a:solidFill>
                  <a:schemeClr val="tx2"/>
                </a:solidFill>
                <a:latin typeface="Trebuchet MS" pitchFamily="34" charset="0"/>
              </a:rPr>
              <a:t> de </a:t>
            </a:r>
            <a:r>
              <a:rPr lang="en-US" sz="2400" dirty="0" err="1">
                <a:solidFill>
                  <a:schemeClr val="tx2"/>
                </a:solidFill>
                <a:latin typeface="Trebuchet MS" pitchFamily="34" charset="0"/>
              </a:rPr>
              <a:t>strângere</a:t>
            </a:r>
            <a:r>
              <a:rPr lang="en-US" sz="2400" dirty="0">
                <a:solidFill>
                  <a:schemeClr val="tx2"/>
                </a:solidFill>
                <a:latin typeface="Trebuchet MS" pitchFamily="34" charset="0"/>
              </a:rPr>
              <a:t> de </a:t>
            </a:r>
            <a:r>
              <a:rPr lang="en-US" sz="2400" dirty="0" err="1">
                <a:solidFill>
                  <a:schemeClr val="tx2"/>
                </a:solidFill>
                <a:latin typeface="Trebuchet MS" pitchFamily="34" charset="0"/>
              </a:rPr>
              <a:t>fonduri</a:t>
            </a:r>
            <a:r>
              <a:rPr lang="en-US" sz="2400" dirty="0">
                <a:solidFill>
                  <a:schemeClr val="tx2"/>
                </a:solidFill>
                <a:latin typeface="Trebuchet MS" pitchFamily="34" charset="0"/>
              </a:rPr>
              <a:t>.</a:t>
            </a:r>
          </a:p>
          <a:p>
            <a:pPr>
              <a:buFont typeface="Wingdings" pitchFamily="2" charset="2"/>
              <a:buChar char="Ø"/>
            </a:pPr>
            <a:endParaRPr lang="en-US" sz="2400" dirty="0">
              <a:latin typeface="Trebuchet MS" pitchFamily="34" charset="0"/>
            </a:endParaRPr>
          </a:p>
        </p:txBody>
      </p:sp>
      <p:sp>
        <p:nvSpPr>
          <p:cNvPr id="4" name="Title 1"/>
          <p:cNvSpPr txBox="1">
            <a:spLocks/>
          </p:cNvSpPr>
          <p:nvPr/>
        </p:nvSpPr>
        <p:spPr>
          <a:xfrm>
            <a:off x="250825" y="105878"/>
            <a:ext cx="8642350" cy="1019660"/>
          </a:xfrm>
          <a:prstGeom prst="rect">
            <a:avLst/>
          </a:prstGeom>
        </p:spPr>
        <p:txBody>
          <a:bodyPr vert="horz" lIns="91440" tIns="45720" rIns="91440" bIns="45720" rtlCol="0" anchor="ct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Obiective</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privind</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dezvoltarea</a:t>
            </a:r>
            <a:endPar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defRPr/>
            </a:pPr>
            <a:r>
              <a:rPr 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organizationala</a:t>
            </a:r>
            <a:r>
              <a:rPr 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APWR</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83517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2" name="Group 5"/>
          <p:cNvGrpSpPr>
            <a:grpSpLocks/>
          </p:cNvGrpSpPr>
          <p:nvPr/>
        </p:nvGrpSpPr>
        <p:grpSpPr bwMode="auto">
          <a:xfrm>
            <a:off x="7185261" y="1366882"/>
            <a:ext cx="1562100" cy="1579563"/>
            <a:chOff x="897" y="1447"/>
            <a:chExt cx="1813" cy="1807"/>
          </a:xfrm>
        </p:grpSpPr>
        <p:sp>
          <p:nvSpPr>
            <p:cNvPr id="44040" name="Freeform 6"/>
            <p:cNvSpPr>
              <a:spLocks/>
            </p:cNvSpPr>
            <p:nvPr/>
          </p:nvSpPr>
          <p:spPr bwMode="auto">
            <a:xfrm>
              <a:off x="1883" y="1516"/>
              <a:ext cx="688" cy="614"/>
            </a:xfrm>
            <a:custGeom>
              <a:avLst/>
              <a:gdLst>
                <a:gd name="T0" fmla="*/ 688 w 688"/>
                <a:gd name="T1" fmla="*/ 496 h 614"/>
                <a:gd name="T2" fmla="*/ 632 w 688"/>
                <a:gd name="T3" fmla="*/ 310 h 614"/>
                <a:gd name="T4" fmla="*/ 591 w 688"/>
                <a:gd name="T5" fmla="*/ 331 h 614"/>
                <a:gd name="T6" fmla="*/ 528 w 688"/>
                <a:gd name="T7" fmla="*/ 324 h 614"/>
                <a:gd name="T8" fmla="*/ 500 w 688"/>
                <a:gd name="T9" fmla="*/ 289 h 614"/>
                <a:gd name="T10" fmla="*/ 500 w 688"/>
                <a:gd name="T11" fmla="*/ 227 h 614"/>
                <a:gd name="T12" fmla="*/ 535 w 688"/>
                <a:gd name="T13" fmla="*/ 186 h 614"/>
                <a:gd name="T14" fmla="*/ 563 w 688"/>
                <a:gd name="T15" fmla="*/ 179 h 614"/>
                <a:gd name="T16" fmla="*/ 605 w 688"/>
                <a:gd name="T17" fmla="*/ 172 h 614"/>
                <a:gd name="T18" fmla="*/ 563 w 688"/>
                <a:gd name="T19" fmla="*/ 0 h 614"/>
                <a:gd name="T20" fmla="*/ 521 w 688"/>
                <a:gd name="T21" fmla="*/ 7 h 614"/>
                <a:gd name="T22" fmla="*/ 445 w 688"/>
                <a:gd name="T23" fmla="*/ 27 h 614"/>
                <a:gd name="T24" fmla="*/ 403 w 688"/>
                <a:gd name="T25" fmla="*/ 41 h 614"/>
                <a:gd name="T26" fmla="*/ 396 w 688"/>
                <a:gd name="T27" fmla="*/ 55 h 614"/>
                <a:gd name="T28" fmla="*/ 417 w 688"/>
                <a:gd name="T29" fmla="*/ 89 h 614"/>
                <a:gd name="T30" fmla="*/ 410 w 688"/>
                <a:gd name="T31" fmla="*/ 138 h 614"/>
                <a:gd name="T32" fmla="*/ 375 w 688"/>
                <a:gd name="T33" fmla="*/ 179 h 614"/>
                <a:gd name="T34" fmla="*/ 306 w 688"/>
                <a:gd name="T35" fmla="*/ 186 h 614"/>
                <a:gd name="T36" fmla="*/ 278 w 688"/>
                <a:gd name="T37" fmla="*/ 172 h 614"/>
                <a:gd name="T38" fmla="*/ 257 w 688"/>
                <a:gd name="T39" fmla="*/ 124 h 614"/>
                <a:gd name="T40" fmla="*/ 257 w 688"/>
                <a:gd name="T41" fmla="*/ 96 h 614"/>
                <a:gd name="T42" fmla="*/ 250 w 688"/>
                <a:gd name="T43" fmla="*/ 82 h 614"/>
                <a:gd name="T44" fmla="*/ 63 w 688"/>
                <a:gd name="T45" fmla="*/ 117 h 614"/>
                <a:gd name="T46" fmla="*/ 77 w 688"/>
                <a:gd name="T47" fmla="*/ 172 h 614"/>
                <a:gd name="T48" fmla="*/ 104 w 688"/>
                <a:gd name="T49" fmla="*/ 289 h 614"/>
                <a:gd name="T50" fmla="*/ 91 w 688"/>
                <a:gd name="T51" fmla="*/ 296 h 614"/>
                <a:gd name="T52" fmla="*/ 42 w 688"/>
                <a:gd name="T53" fmla="*/ 303 h 614"/>
                <a:gd name="T54" fmla="*/ 7 w 688"/>
                <a:gd name="T55" fmla="*/ 338 h 614"/>
                <a:gd name="T56" fmla="*/ 0 w 688"/>
                <a:gd name="T57" fmla="*/ 358 h 614"/>
                <a:gd name="T58" fmla="*/ 0 w 688"/>
                <a:gd name="T59" fmla="*/ 379 h 614"/>
                <a:gd name="T60" fmla="*/ 14 w 688"/>
                <a:gd name="T61" fmla="*/ 427 h 614"/>
                <a:gd name="T62" fmla="*/ 42 w 688"/>
                <a:gd name="T63" fmla="*/ 448 h 614"/>
                <a:gd name="T64" fmla="*/ 84 w 688"/>
                <a:gd name="T65" fmla="*/ 455 h 614"/>
                <a:gd name="T66" fmla="*/ 132 w 688"/>
                <a:gd name="T67" fmla="*/ 434 h 614"/>
                <a:gd name="T68" fmla="*/ 146 w 688"/>
                <a:gd name="T69" fmla="*/ 448 h 6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88" h="614">
                  <a:moveTo>
                    <a:pt x="188" y="614"/>
                  </a:moveTo>
                  <a:lnTo>
                    <a:pt x="688" y="496"/>
                  </a:lnTo>
                  <a:lnTo>
                    <a:pt x="646" y="317"/>
                  </a:lnTo>
                  <a:lnTo>
                    <a:pt x="632" y="310"/>
                  </a:lnTo>
                  <a:lnTo>
                    <a:pt x="618" y="317"/>
                  </a:lnTo>
                  <a:lnTo>
                    <a:pt x="591" y="331"/>
                  </a:lnTo>
                  <a:lnTo>
                    <a:pt x="563" y="331"/>
                  </a:lnTo>
                  <a:lnTo>
                    <a:pt x="528" y="324"/>
                  </a:lnTo>
                  <a:lnTo>
                    <a:pt x="514" y="310"/>
                  </a:lnTo>
                  <a:lnTo>
                    <a:pt x="500" y="289"/>
                  </a:lnTo>
                  <a:lnTo>
                    <a:pt x="493" y="255"/>
                  </a:lnTo>
                  <a:lnTo>
                    <a:pt x="500" y="227"/>
                  </a:lnTo>
                  <a:lnTo>
                    <a:pt x="514" y="200"/>
                  </a:lnTo>
                  <a:lnTo>
                    <a:pt x="535" y="186"/>
                  </a:lnTo>
                  <a:lnTo>
                    <a:pt x="549" y="179"/>
                  </a:lnTo>
                  <a:lnTo>
                    <a:pt x="563" y="179"/>
                  </a:lnTo>
                  <a:lnTo>
                    <a:pt x="591" y="179"/>
                  </a:lnTo>
                  <a:lnTo>
                    <a:pt x="605" y="172"/>
                  </a:lnTo>
                  <a:lnTo>
                    <a:pt x="605" y="165"/>
                  </a:lnTo>
                  <a:lnTo>
                    <a:pt x="563" y="0"/>
                  </a:lnTo>
                  <a:lnTo>
                    <a:pt x="542" y="0"/>
                  </a:lnTo>
                  <a:lnTo>
                    <a:pt x="521" y="7"/>
                  </a:lnTo>
                  <a:lnTo>
                    <a:pt x="500" y="13"/>
                  </a:lnTo>
                  <a:lnTo>
                    <a:pt x="445" y="27"/>
                  </a:lnTo>
                  <a:lnTo>
                    <a:pt x="410" y="41"/>
                  </a:lnTo>
                  <a:lnTo>
                    <a:pt x="403" y="41"/>
                  </a:lnTo>
                  <a:lnTo>
                    <a:pt x="396" y="41"/>
                  </a:lnTo>
                  <a:lnTo>
                    <a:pt x="396" y="55"/>
                  </a:lnTo>
                  <a:lnTo>
                    <a:pt x="410" y="76"/>
                  </a:lnTo>
                  <a:lnTo>
                    <a:pt x="417" y="89"/>
                  </a:lnTo>
                  <a:lnTo>
                    <a:pt x="417" y="103"/>
                  </a:lnTo>
                  <a:lnTo>
                    <a:pt x="410" y="138"/>
                  </a:lnTo>
                  <a:lnTo>
                    <a:pt x="389" y="172"/>
                  </a:lnTo>
                  <a:lnTo>
                    <a:pt x="375" y="179"/>
                  </a:lnTo>
                  <a:lnTo>
                    <a:pt x="348" y="193"/>
                  </a:lnTo>
                  <a:lnTo>
                    <a:pt x="306" y="186"/>
                  </a:lnTo>
                  <a:lnTo>
                    <a:pt x="285" y="172"/>
                  </a:lnTo>
                  <a:lnTo>
                    <a:pt x="278" y="172"/>
                  </a:lnTo>
                  <a:lnTo>
                    <a:pt x="264" y="151"/>
                  </a:lnTo>
                  <a:lnTo>
                    <a:pt x="257" y="124"/>
                  </a:lnTo>
                  <a:lnTo>
                    <a:pt x="257" y="103"/>
                  </a:lnTo>
                  <a:lnTo>
                    <a:pt x="257" y="96"/>
                  </a:lnTo>
                  <a:lnTo>
                    <a:pt x="257" y="82"/>
                  </a:lnTo>
                  <a:lnTo>
                    <a:pt x="250" y="82"/>
                  </a:lnTo>
                  <a:lnTo>
                    <a:pt x="236" y="82"/>
                  </a:lnTo>
                  <a:lnTo>
                    <a:pt x="63" y="117"/>
                  </a:lnTo>
                  <a:lnTo>
                    <a:pt x="63" y="131"/>
                  </a:lnTo>
                  <a:lnTo>
                    <a:pt x="77" y="172"/>
                  </a:lnTo>
                  <a:lnTo>
                    <a:pt x="104" y="276"/>
                  </a:lnTo>
                  <a:lnTo>
                    <a:pt x="104" y="289"/>
                  </a:lnTo>
                  <a:lnTo>
                    <a:pt x="97" y="296"/>
                  </a:lnTo>
                  <a:lnTo>
                    <a:pt x="91" y="296"/>
                  </a:lnTo>
                  <a:lnTo>
                    <a:pt x="84" y="296"/>
                  </a:lnTo>
                  <a:lnTo>
                    <a:pt x="42" y="303"/>
                  </a:lnTo>
                  <a:lnTo>
                    <a:pt x="14" y="331"/>
                  </a:lnTo>
                  <a:lnTo>
                    <a:pt x="7" y="338"/>
                  </a:lnTo>
                  <a:lnTo>
                    <a:pt x="0" y="345"/>
                  </a:lnTo>
                  <a:lnTo>
                    <a:pt x="0" y="358"/>
                  </a:lnTo>
                  <a:lnTo>
                    <a:pt x="0" y="372"/>
                  </a:lnTo>
                  <a:lnTo>
                    <a:pt x="0" y="379"/>
                  </a:lnTo>
                  <a:lnTo>
                    <a:pt x="0" y="393"/>
                  </a:lnTo>
                  <a:lnTo>
                    <a:pt x="14" y="427"/>
                  </a:lnTo>
                  <a:lnTo>
                    <a:pt x="28" y="441"/>
                  </a:lnTo>
                  <a:lnTo>
                    <a:pt x="42" y="448"/>
                  </a:lnTo>
                  <a:lnTo>
                    <a:pt x="56" y="455"/>
                  </a:lnTo>
                  <a:lnTo>
                    <a:pt x="84" y="455"/>
                  </a:lnTo>
                  <a:lnTo>
                    <a:pt x="104" y="448"/>
                  </a:lnTo>
                  <a:lnTo>
                    <a:pt x="132" y="434"/>
                  </a:lnTo>
                  <a:lnTo>
                    <a:pt x="146" y="441"/>
                  </a:lnTo>
                  <a:lnTo>
                    <a:pt x="146" y="448"/>
                  </a:lnTo>
                  <a:lnTo>
                    <a:pt x="188" y="614"/>
                  </a:lnTo>
                </a:path>
              </a:pathLst>
            </a:custGeom>
            <a:solidFill>
              <a:schemeClr val="accent2"/>
            </a:solidFill>
            <a:ln w="11113">
              <a:solidFill>
                <a:schemeClr val="tx1"/>
              </a:solidFill>
              <a:prstDash val="solid"/>
              <a:round/>
              <a:headEnd/>
              <a:tailEnd/>
            </a:ln>
            <a:effectLst>
              <a:outerShdw dist="35921" dir="2700000" algn="ctr" rotWithShape="0">
                <a:srgbClr val="808080"/>
              </a:outerShdw>
            </a:effectLst>
          </p:spPr>
          <p:txBody>
            <a:bodyPr/>
            <a:lstStyle/>
            <a:p>
              <a:endParaRPr lang="en-US"/>
            </a:p>
          </p:txBody>
        </p:sp>
        <p:sp>
          <p:nvSpPr>
            <p:cNvPr id="44041" name="Freeform 7"/>
            <p:cNvSpPr>
              <a:spLocks/>
            </p:cNvSpPr>
            <p:nvPr/>
          </p:nvSpPr>
          <p:spPr bwMode="auto">
            <a:xfrm>
              <a:off x="1328" y="2012"/>
              <a:ext cx="708" cy="704"/>
            </a:xfrm>
            <a:custGeom>
              <a:avLst/>
              <a:gdLst>
                <a:gd name="T0" fmla="*/ 430 w 708"/>
                <a:gd name="T1" fmla="*/ 0 h 704"/>
                <a:gd name="T2" fmla="*/ 284 w 708"/>
                <a:gd name="T3" fmla="*/ 97 h 704"/>
                <a:gd name="T4" fmla="*/ 312 w 708"/>
                <a:gd name="T5" fmla="*/ 132 h 704"/>
                <a:gd name="T6" fmla="*/ 326 w 708"/>
                <a:gd name="T7" fmla="*/ 173 h 704"/>
                <a:gd name="T8" fmla="*/ 319 w 708"/>
                <a:gd name="T9" fmla="*/ 214 h 704"/>
                <a:gd name="T10" fmla="*/ 277 w 708"/>
                <a:gd name="T11" fmla="*/ 249 h 704"/>
                <a:gd name="T12" fmla="*/ 229 w 708"/>
                <a:gd name="T13" fmla="*/ 256 h 704"/>
                <a:gd name="T14" fmla="*/ 201 w 708"/>
                <a:gd name="T15" fmla="*/ 242 h 704"/>
                <a:gd name="T16" fmla="*/ 180 w 708"/>
                <a:gd name="T17" fmla="*/ 221 h 704"/>
                <a:gd name="T18" fmla="*/ 173 w 708"/>
                <a:gd name="T19" fmla="*/ 187 h 704"/>
                <a:gd name="T20" fmla="*/ 152 w 708"/>
                <a:gd name="T21" fmla="*/ 180 h 704"/>
                <a:gd name="T22" fmla="*/ 104 w 708"/>
                <a:gd name="T23" fmla="*/ 428 h 704"/>
                <a:gd name="T24" fmla="*/ 97 w 708"/>
                <a:gd name="T25" fmla="*/ 442 h 704"/>
                <a:gd name="T26" fmla="*/ 76 w 708"/>
                <a:gd name="T27" fmla="*/ 449 h 704"/>
                <a:gd name="T28" fmla="*/ 27 w 708"/>
                <a:gd name="T29" fmla="*/ 483 h 704"/>
                <a:gd name="T30" fmla="*/ 20 w 708"/>
                <a:gd name="T31" fmla="*/ 511 h 704"/>
                <a:gd name="T32" fmla="*/ 27 w 708"/>
                <a:gd name="T33" fmla="*/ 552 h 704"/>
                <a:gd name="T34" fmla="*/ 62 w 708"/>
                <a:gd name="T35" fmla="*/ 587 h 704"/>
                <a:gd name="T36" fmla="*/ 132 w 708"/>
                <a:gd name="T37" fmla="*/ 594 h 704"/>
                <a:gd name="T38" fmla="*/ 166 w 708"/>
                <a:gd name="T39" fmla="*/ 559 h 704"/>
                <a:gd name="T40" fmla="*/ 277 w 708"/>
                <a:gd name="T41" fmla="*/ 704 h 704"/>
                <a:gd name="T42" fmla="*/ 326 w 708"/>
                <a:gd name="T43" fmla="*/ 670 h 704"/>
                <a:gd name="T44" fmla="*/ 416 w 708"/>
                <a:gd name="T45" fmla="*/ 608 h 704"/>
                <a:gd name="T46" fmla="*/ 444 w 708"/>
                <a:gd name="T47" fmla="*/ 615 h 704"/>
                <a:gd name="T48" fmla="*/ 472 w 708"/>
                <a:gd name="T49" fmla="*/ 663 h 704"/>
                <a:gd name="T50" fmla="*/ 514 w 708"/>
                <a:gd name="T51" fmla="*/ 684 h 704"/>
                <a:gd name="T52" fmla="*/ 548 w 708"/>
                <a:gd name="T53" fmla="*/ 677 h 704"/>
                <a:gd name="T54" fmla="*/ 590 w 708"/>
                <a:gd name="T55" fmla="*/ 642 h 704"/>
                <a:gd name="T56" fmla="*/ 604 w 708"/>
                <a:gd name="T57" fmla="*/ 615 h 704"/>
                <a:gd name="T58" fmla="*/ 604 w 708"/>
                <a:gd name="T59" fmla="*/ 594 h 704"/>
                <a:gd name="T60" fmla="*/ 590 w 708"/>
                <a:gd name="T61" fmla="*/ 552 h 704"/>
                <a:gd name="T62" fmla="*/ 562 w 708"/>
                <a:gd name="T63" fmla="*/ 511 h 704"/>
                <a:gd name="T64" fmla="*/ 701 w 708"/>
                <a:gd name="T65" fmla="*/ 428 h 7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8" h="704">
                  <a:moveTo>
                    <a:pt x="708" y="428"/>
                  </a:moveTo>
                  <a:lnTo>
                    <a:pt x="430" y="0"/>
                  </a:lnTo>
                  <a:lnTo>
                    <a:pt x="284" y="90"/>
                  </a:lnTo>
                  <a:lnTo>
                    <a:pt x="284" y="97"/>
                  </a:lnTo>
                  <a:lnTo>
                    <a:pt x="291" y="111"/>
                  </a:lnTo>
                  <a:lnTo>
                    <a:pt x="312" y="132"/>
                  </a:lnTo>
                  <a:lnTo>
                    <a:pt x="326" y="159"/>
                  </a:lnTo>
                  <a:lnTo>
                    <a:pt x="326" y="173"/>
                  </a:lnTo>
                  <a:lnTo>
                    <a:pt x="326" y="194"/>
                  </a:lnTo>
                  <a:lnTo>
                    <a:pt x="319" y="214"/>
                  </a:lnTo>
                  <a:lnTo>
                    <a:pt x="305" y="235"/>
                  </a:lnTo>
                  <a:lnTo>
                    <a:pt x="277" y="249"/>
                  </a:lnTo>
                  <a:lnTo>
                    <a:pt x="243" y="256"/>
                  </a:lnTo>
                  <a:lnTo>
                    <a:pt x="229" y="256"/>
                  </a:lnTo>
                  <a:lnTo>
                    <a:pt x="215" y="249"/>
                  </a:lnTo>
                  <a:lnTo>
                    <a:pt x="201" y="242"/>
                  </a:lnTo>
                  <a:lnTo>
                    <a:pt x="194" y="235"/>
                  </a:lnTo>
                  <a:lnTo>
                    <a:pt x="180" y="221"/>
                  </a:lnTo>
                  <a:lnTo>
                    <a:pt x="173" y="207"/>
                  </a:lnTo>
                  <a:lnTo>
                    <a:pt x="173" y="187"/>
                  </a:lnTo>
                  <a:lnTo>
                    <a:pt x="159" y="180"/>
                  </a:lnTo>
                  <a:lnTo>
                    <a:pt x="152" y="180"/>
                  </a:lnTo>
                  <a:lnTo>
                    <a:pt x="0" y="276"/>
                  </a:lnTo>
                  <a:lnTo>
                    <a:pt x="104" y="428"/>
                  </a:lnTo>
                  <a:lnTo>
                    <a:pt x="104" y="435"/>
                  </a:lnTo>
                  <a:lnTo>
                    <a:pt x="97" y="442"/>
                  </a:lnTo>
                  <a:lnTo>
                    <a:pt x="83" y="442"/>
                  </a:lnTo>
                  <a:lnTo>
                    <a:pt x="76" y="449"/>
                  </a:lnTo>
                  <a:lnTo>
                    <a:pt x="48" y="463"/>
                  </a:lnTo>
                  <a:lnTo>
                    <a:pt x="27" y="483"/>
                  </a:lnTo>
                  <a:lnTo>
                    <a:pt x="20" y="497"/>
                  </a:lnTo>
                  <a:lnTo>
                    <a:pt x="20" y="511"/>
                  </a:lnTo>
                  <a:lnTo>
                    <a:pt x="20" y="539"/>
                  </a:lnTo>
                  <a:lnTo>
                    <a:pt x="27" y="552"/>
                  </a:lnTo>
                  <a:lnTo>
                    <a:pt x="41" y="573"/>
                  </a:lnTo>
                  <a:lnTo>
                    <a:pt x="62" y="587"/>
                  </a:lnTo>
                  <a:lnTo>
                    <a:pt x="97" y="601"/>
                  </a:lnTo>
                  <a:lnTo>
                    <a:pt x="132" y="594"/>
                  </a:lnTo>
                  <a:lnTo>
                    <a:pt x="152" y="580"/>
                  </a:lnTo>
                  <a:lnTo>
                    <a:pt x="166" y="559"/>
                  </a:lnTo>
                  <a:lnTo>
                    <a:pt x="187" y="559"/>
                  </a:lnTo>
                  <a:lnTo>
                    <a:pt x="277" y="704"/>
                  </a:lnTo>
                  <a:lnTo>
                    <a:pt x="291" y="697"/>
                  </a:lnTo>
                  <a:lnTo>
                    <a:pt x="326" y="670"/>
                  </a:lnTo>
                  <a:lnTo>
                    <a:pt x="368" y="635"/>
                  </a:lnTo>
                  <a:lnTo>
                    <a:pt x="416" y="608"/>
                  </a:lnTo>
                  <a:lnTo>
                    <a:pt x="444" y="608"/>
                  </a:lnTo>
                  <a:lnTo>
                    <a:pt x="444" y="615"/>
                  </a:lnTo>
                  <a:lnTo>
                    <a:pt x="451" y="628"/>
                  </a:lnTo>
                  <a:lnTo>
                    <a:pt x="472" y="663"/>
                  </a:lnTo>
                  <a:lnTo>
                    <a:pt x="500" y="677"/>
                  </a:lnTo>
                  <a:lnTo>
                    <a:pt x="514" y="684"/>
                  </a:lnTo>
                  <a:lnTo>
                    <a:pt x="527" y="684"/>
                  </a:lnTo>
                  <a:lnTo>
                    <a:pt x="548" y="677"/>
                  </a:lnTo>
                  <a:lnTo>
                    <a:pt x="562" y="670"/>
                  </a:lnTo>
                  <a:lnTo>
                    <a:pt x="590" y="642"/>
                  </a:lnTo>
                  <a:lnTo>
                    <a:pt x="604" y="628"/>
                  </a:lnTo>
                  <a:lnTo>
                    <a:pt x="604" y="615"/>
                  </a:lnTo>
                  <a:lnTo>
                    <a:pt x="604" y="601"/>
                  </a:lnTo>
                  <a:lnTo>
                    <a:pt x="604" y="594"/>
                  </a:lnTo>
                  <a:lnTo>
                    <a:pt x="597" y="573"/>
                  </a:lnTo>
                  <a:lnTo>
                    <a:pt x="590" y="552"/>
                  </a:lnTo>
                  <a:lnTo>
                    <a:pt x="569" y="532"/>
                  </a:lnTo>
                  <a:lnTo>
                    <a:pt x="562" y="511"/>
                  </a:lnTo>
                  <a:lnTo>
                    <a:pt x="569" y="511"/>
                  </a:lnTo>
                  <a:lnTo>
                    <a:pt x="701" y="428"/>
                  </a:lnTo>
                </a:path>
              </a:pathLst>
            </a:custGeom>
            <a:solidFill>
              <a:schemeClr val="accent2"/>
            </a:solidFill>
            <a:ln w="11113">
              <a:solidFill>
                <a:schemeClr val="tx1"/>
              </a:solidFill>
              <a:prstDash val="solid"/>
              <a:round/>
              <a:headEnd/>
              <a:tailEnd/>
            </a:ln>
            <a:effectLst>
              <a:outerShdw dist="35921" dir="2700000" algn="ctr" rotWithShape="0">
                <a:srgbClr val="808080"/>
              </a:outerShdw>
            </a:effectLst>
          </p:spPr>
          <p:txBody>
            <a:bodyPr/>
            <a:lstStyle/>
            <a:p>
              <a:endParaRPr lang="en-US"/>
            </a:p>
          </p:txBody>
        </p:sp>
        <p:sp>
          <p:nvSpPr>
            <p:cNvPr id="44042" name="Freeform 8"/>
            <p:cNvSpPr>
              <a:spLocks/>
            </p:cNvSpPr>
            <p:nvPr/>
          </p:nvSpPr>
          <p:spPr bwMode="auto">
            <a:xfrm>
              <a:off x="1244" y="1447"/>
              <a:ext cx="681" cy="683"/>
            </a:xfrm>
            <a:custGeom>
              <a:avLst/>
              <a:gdLst>
                <a:gd name="T0" fmla="*/ 7 w 681"/>
                <a:gd name="T1" fmla="*/ 476 h 683"/>
                <a:gd name="T2" fmla="*/ 473 w 681"/>
                <a:gd name="T3" fmla="*/ 683 h 683"/>
                <a:gd name="T4" fmla="*/ 542 w 681"/>
                <a:gd name="T5" fmla="*/ 531 h 683"/>
                <a:gd name="T6" fmla="*/ 535 w 681"/>
                <a:gd name="T7" fmla="*/ 524 h 683"/>
                <a:gd name="T8" fmla="*/ 521 w 681"/>
                <a:gd name="T9" fmla="*/ 517 h 683"/>
                <a:gd name="T10" fmla="*/ 493 w 681"/>
                <a:gd name="T11" fmla="*/ 517 h 683"/>
                <a:gd name="T12" fmla="*/ 479 w 681"/>
                <a:gd name="T13" fmla="*/ 503 h 683"/>
                <a:gd name="T14" fmla="*/ 473 w 681"/>
                <a:gd name="T15" fmla="*/ 496 h 683"/>
                <a:gd name="T16" fmla="*/ 452 w 681"/>
                <a:gd name="T17" fmla="*/ 469 h 683"/>
                <a:gd name="T18" fmla="*/ 445 w 681"/>
                <a:gd name="T19" fmla="*/ 448 h 683"/>
                <a:gd name="T20" fmla="*/ 445 w 681"/>
                <a:gd name="T21" fmla="*/ 427 h 683"/>
                <a:gd name="T22" fmla="*/ 459 w 681"/>
                <a:gd name="T23" fmla="*/ 393 h 683"/>
                <a:gd name="T24" fmla="*/ 486 w 681"/>
                <a:gd name="T25" fmla="*/ 372 h 683"/>
                <a:gd name="T26" fmla="*/ 514 w 681"/>
                <a:gd name="T27" fmla="*/ 365 h 683"/>
                <a:gd name="T28" fmla="*/ 528 w 681"/>
                <a:gd name="T29" fmla="*/ 365 h 683"/>
                <a:gd name="T30" fmla="*/ 542 w 681"/>
                <a:gd name="T31" fmla="*/ 365 h 683"/>
                <a:gd name="T32" fmla="*/ 563 w 681"/>
                <a:gd name="T33" fmla="*/ 372 h 683"/>
                <a:gd name="T34" fmla="*/ 584 w 681"/>
                <a:gd name="T35" fmla="*/ 393 h 683"/>
                <a:gd name="T36" fmla="*/ 598 w 681"/>
                <a:gd name="T37" fmla="*/ 393 h 683"/>
                <a:gd name="T38" fmla="*/ 604 w 681"/>
                <a:gd name="T39" fmla="*/ 393 h 683"/>
                <a:gd name="T40" fmla="*/ 681 w 681"/>
                <a:gd name="T41" fmla="*/ 227 h 683"/>
                <a:gd name="T42" fmla="*/ 521 w 681"/>
                <a:gd name="T43" fmla="*/ 151 h 683"/>
                <a:gd name="T44" fmla="*/ 514 w 681"/>
                <a:gd name="T45" fmla="*/ 138 h 683"/>
                <a:gd name="T46" fmla="*/ 528 w 681"/>
                <a:gd name="T47" fmla="*/ 124 h 683"/>
                <a:gd name="T48" fmla="*/ 542 w 681"/>
                <a:gd name="T49" fmla="*/ 103 h 683"/>
                <a:gd name="T50" fmla="*/ 542 w 681"/>
                <a:gd name="T51" fmla="*/ 69 h 683"/>
                <a:gd name="T52" fmla="*/ 535 w 681"/>
                <a:gd name="T53" fmla="*/ 41 h 683"/>
                <a:gd name="T54" fmla="*/ 521 w 681"/>
                <a:gd name="T55" fmla="*/ 20 h 683"/>
                <a:gd name="T56" fmla="*/ 507 w 681"/>
                <a:gd name="T57" fmla="*/ 7 h 683"/>
                <a:gd name="T58" fmla="*/ 493 w 681"/>
                <a:gd name="T59" fmla="*/ 0 h 683"/>
                <a:gd name="T60" fmla="*/ 459 w 681"/>
                <a:gd name="T61" fmla="*/ 0 h 683"/>
                <a:gd name="T62" fmla="*/ 431 w 681"/>
                <a:gd name="T63" fmla="*/ 7 h 683"/>
                <a:gd name="T64" fmla="*/ 403 w 681"/>
                <a:gd name="T65" fmla="*/ 27 h 683"/>
                <a:gd name="T66" fmla="*/ 389 w 681"/>
                <a:gd name="T67" fmla="*/ 55 h 683"/>
                <a:gd name="T68" fmla="*/ 389 w 681"/>
                <a:gd name="T69" fmla="*/ 82 h 683"/>
                <a:gd name="T70" fmla="*/ 382 w 681"/>
                <a:gd name="T71" fmla="*/ 89 h 683"/>
                <a:gd name="T72" fmla="*/ 375 w 681"/>
                <a:gd name="T73" fmla="*/ 89 h 683"/>
                <a:gd name="T74" fmla="*/ 209 w 681"/>
                <a:gd name="T75" fmla="*/ 20 h 683"/>
                <a:gd name="T76" fmla="*/ 0 w 681"/>
                <a:gd name="T77" fmla="*/ 476 h 6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81" h="683">
                  <a:moveTo>
                    <a:pt x="7" y="476"/>
                  </a:moveTo>
                  <a:lnTo>
                    <a:pt x="473" y="683"/>
                  </a:lnTo>
                  <a:lnTo>
                    <a:pt x="542" y="531"/>
                  </a:lnTo>
                  <a:lnTo>
                    <a:pt x="535" y="524"/>
                  </a:lnTo>
                  <a:lnTo>
                    <a:pt x="521" y="517"/>
                  </a:lnTo>
                  <a:lnTo>
                    <a:pt x="493" y="517"/>
                  </a:lnTo>
                  <a:lnTo>
                    <a:pt x="479" y="503"/>
                  </a:lnTo>
                  <a:lnTo>
                    <a:pt x="473" y="496"/>
                  </a:lnTo>
                  <a:lnTo>
                    <a:pt x="452" y="469"/>
                  </a:lnTo>
                  <a:lnTo>
                    <a:pt x="445" y="448"/>
                  </a:lnTo>
                  <a:lnTo>
                    <a:pt x="445" y="427"/>
                  </a:lnTo>
                  <a:lnTo>
                    <a:pt x="459" y="393"/>
                  </a:lnTo>
                  <a:lnTo>
                    <a:pt x="486" y="372"/>
                  </a:lnTo>
                  <a:lnTo>
                    <a:pt x="514" y="365"/>
                  </a:lnTo>
                  <a:lnTo>
                    <a:pt x="528" y="365"/>
                  </a:lnTo>
                  <a:lnTo>
                    <a:pt x="542" y="365"/>
                  </a:lnTo>
                  <a:lnTo>
                    <a:pt x="563" y="372"/>
                  </a:lnTo>
                  <a:lnTo>
                    <a:pt x="584" y="393"/>
                  </a:lnTo>
                  <a:lnTo>
                    <a:pt x="598" y="393"/>
                  </a:lnTo>
                  <a:lnTo>
                    <a:pt x="604" y="393"/>
                  </a:lnTo>
                  <a:lnTo>
                    <a:pt x="681" y="227"/>
                  </a:lnTo>
                  <a:lnTo>
                    <a:pt x="521" y="151"/>
                  </a:lnTo>
                  <a:lnTo>
                    <a:pt x="514" y="138"/>
                  </a:lnTo>
                  <a:lnTo>
                    <a:pt x="528" y="124"/>
                  </a:lnTo>
                  <a:lnTo>
                    <a:pt x="542" y="103"/>
                  </a:lnTo>
                  <a:lnTo>
                    <a:pt x="542" y="69"/>
                  </a:lnTo>
                  <a:lnTo>
                    <a:pt x="535" y="41"/>
                  </a:lnTo>
                  <a:lnTo>
                    <a:pt x="521" y="20"/>
                  </a:lnTo>
                  <a:lnTo>
                    <a:pt x="507" y="7"/>
                  </a:lnTo>
                  <a:lnTo>
                    <a:pt x="493" y="0"/>
                  </a:lnTo>
                  <a:lnTo>
                    <a:pt x="459" y="0"/>
                  </a:lnTo>
                  <a:lnTo>
                    <a:pt x="431" y="7"/>
                  </a:lnTo>
                  <a:lnTo>
                    <a:pt x="403" y="27"/>
                  </a:lnTo>
                  <a:lnTo>
                    <a:pt x="389" y="55"/>
                  </a:lnTo>
                  <a:lnTo>
                    <a:pt x="389" y="82"/>
                  </a:lnTo>
                  <a:lnTo>
                    <a:pt x="382" y="89"/>
                  </a:lnTo>
                  <a:lnTo>
                    <a:pt x="375" y="89"/>
                  </a:lnTo>
                  <a:lnTo>
                    <a:pt x="209" y="20"/>
                  </a:lnTo>
                  <a:lnTo>
                    <a:pt x="0" y="476"/>
                  </a:lnTo>
                </a:path>
              </a:pathLst>
            </a:custGeom>
            <a:solidFill>
              <a:schemeClr val="accent2"/>
            </a:solidFill>
            <a:ln w="11113">
              <a:solidFill>
                <a:schemeClr val="tx1"/>
              </a:solidFill>
              <a:prstDash val="solid"/>
              <a:round/>
              <a:headEnd/>
              <a:tailEnd/>
            </a:ln>
            <a:effectLst>
              <a:outerShdw dist="35921" dir="2700000" algn="ctr" rotWithShape="0">
                <a:srgbClr val="808080"/>
              </a:outerShdw>
            </a:effectLst>
          </p:spPr>
          <p:txBody>
            <a:bodyPr/>
            <a:lstStyle/>
            <a:p>
              <a:endParaRPr lang="en-US"/>
            </a:p>
          </p:txBody>
        </p:sp>
        <p:sp>
          <p:nvSpPr>
            <p:cNvPr id="44043" name="Freeform 9"/>
            <p:cNvSpPr>
              <a:spLocks/>
            </p:cNvSpPr>
            <p:nvPr/>
          </p:nvSpPr>
          <p:spPr bwMode="auto">
            <a:xfrm>
              <a:off x="1987" y="2033"/>
              <a:ext cx="723" cy="718"/>
            </a:xfrm>
            <a:custGeom>
              <a:avLst/>
              <a:gdLst>
                <a:gd name="T0" fmla="*/ 375 w 723"/>
                <a:gd name="T1" fmla="*/ 0 h 718"/>
                <a:gd name="T2" fmla="*/ 0 w 723"/>
                <a:gd name="T3" fmla="*/ 345 h 718"/>
                <a:gd name="T4" fmla="*/ 118 w 723"/>
                <a:gd name="T5" fmla="*/ 469 h 718"/>
                <a:gd name="T6" fmla="*/ 125 w 723"/>
                <a:gd name="T7" fmla="*/ 469 h 718"/>
                <a:gd name="T8" fmla="*/ 139 w 723"/>
                <a:gd name="T9" fmla="*/ 462 h 718"/>
                <a:gd name="T10" fmla="*/ 153 w 723"/>
                <a:gd name="T11" fmla="*/ 435 h 718"/>
                <a:gd name="T12" fmla="*/ 181 w 723"/>
                <a:gd name="T13" fmla="*/ 421 h 718"/>
                <a:gd name="T14" fmla="*/ 195 w 723"/>
                <a:gd name="T15" fmla="*/ 414 h 718"/>
                <a:gd name="T16" fmla="*/ 202 w 723"/>
                <a:gd name="T17" fmla="*/ 414 h 718"/>
                <a:gd name="T18" fmla="*/ 216 w 723"/>
                <a:gd name="T19" fmla="*/ 414 h 718"/>
                <a:gd name="T20" fmla="*/ 237 w 723"/>
                <a:gd name="T21" fmla="*/ 414 h 718"/>
                <a:gd name="T22" fmla="*/ 244 w 723"/>
                <a:gd name="T23" fmla="*/ 414 h 718"/>
                <a:gd name="T24" fmla="*/ 257 w 723"/>
                <a:gd name="T25" fmla="*/ 428 h 718"/>
                <a:gd name="T26" fmla="*/ 278 w 723"/>
                <a:gd name="T27" fmla="*/ 449 h 718"/>
                <a:gd name="T28" fmla="*/ 285 w 723"/>
                <a:gd name="T29" fmla="*/ 483 h 718"/>
                <a:gd name="T30" fmla="*/ 285 w 723"/>
                <a:gd name="T31" fmla="*/ 511 h 718"/>
                <a:gd name="T32" fmla="*/ 285 w 723"/>
                <a:gd name="T33" fmla="*/ 525 h 718"/>
                <a:gd name="T34" fmla="*/ 271 w 723"/>
                <a:gd name="T35" fmla="*/ 538 h 718"/>
                <a:gd name="T36" fmla="*/ 257 w 723"/>
                <a:gd name="T37" fmla="*/ 552 h 718"/>
                <a:gd name="T38" fmla="*/ 244 w 723"/>
                <a:gd name="T39" fmla="*/ 559 h 718"/>
                <a:gd name="T40" fmla="*/ 230 w 723"/>
                <a:gd name="T41" fmla="*/ 566 h 718"/>
                <a:gd name="T42" fmla="*/ 223 w 723"/>
                <a:gd name="T43" fmla="*/ 573 h 718"/>
                <a:gd name="T44" fmla="*/ 223 w 723"/>
                <a:gd name="T45" fmla="*/ 587 h 718"/>
                <a:gd name="T46" fmla="*/ 348 w 723"/>
                <a:gd name="T47" fmla="*/ 718 h 718"/>
                <a:gd name="T48" fmla="*/ 480 w 723"/>
                <a:gd name="T49" fmla="*/ 594 h 718"/>
                <a:gd name="T50" fmla="*/ 487 w 723"/>
                <a:gd name="T51" fmla="*/ 587 h 718"/>
                <a:gd name="T52" fmla="*/ 501 w 723"/>
                <a:gd name="T53" fmla="*/ 594 h 718"/>
                <a:gd name="T54" fmla="*/ 507 w 723"/>
                <a:gd name="T55" fmla="*/ 614 h 718"/>
                <a:gd name="T56" fmla="*/ 521 w 723"/>
                <a:gd name="T57" fmla="*/ 635 h 718"/>
                <a:gd name="T58" fmla="*/ 556 w 723"/>
                <a:gd name="T59" fmla="*/ 649 h 718"/>
                <a:gd name="T60" fmla="*/ 577 w 723"/>
                <a:gd name="T61" fmla="*/ 656 h 718"/>
                <a:gd name="T62" fmla="*/ 612 w 723"/>
                <a:gd name="T63" fmla="*/ 649 h 718"/>
                <a:gd name="T64" fmla="*/ 639 w 723"/>
                <a:gd name="T65" fmla="*/ 628 h 718"/>
                <a:gd name="T66" fmla="*/ 653 w 723"/>
                <a:gd name="T67" fmla="*/ 600 h 718"/>
                <a:gd name="T68" fmla="*/ 653 w 723"/>
                <a:gd name="T69" fmla="*/ 573 h 718"/>
                <a:gd name="T70" fmla="*/ 646 w 723"/>
                <a:gd name="T71" fmla="*/ 538 h 718"/>
                <a:gd name="T72" fmla="*/ 626 w 723"/>
                <a:gd name="T73" fmla="*/ 518 h 718"/>
                <a:gd name="T74" fmla="*/ 605 w 723"/>
                <a:gd name="T75" fmla="*/ 504 h 718"/>
                <a:gd name="T76" fmla="*/ 598 w 723"/>
                <a:gd name="T77" fmla="*/ 490 h 718"/>
                <a:gd name="T78" fmla="*/ 598 w 723"/>
                <a:gd name="T79" fmla="*/ 483 h 718"/>
                <a:gd name="T80" fmla="*/ 723 w 723"/>
                <a:gd name="T81" fmla="*/ 373 h 718"/>
                <a:gd name="T82" fmla="*/ 375 w 723"/>
                <a:gd name="T83" fmla="*/ 0 h 7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3" h="718">
                  <a:moveTo>
                    <a:pt x="375" y="0"/>
                  </a:moveTo>
                  <a:lnTo>
                    <a:pt x="0" y="345"/>
                  </a:lnTo>
                  <a:lnTo>
                    <a:pt x="118" y="469"/>
                  </a:lnTo>
                  <a:lnTo>
                    <a:pt x="125" y="469"/>
                  </a:lnTo>
                  <a:lnTo>
                    <a:pt x="139" y="462"/>
                  </a:lnTo>
                  <a:lnTo>
                    <a:pt x="153" y="435"/>
                  </a:lnTo>
                  <a:lnTo>
                    <a:pt x="181" y="421"/>
                  </a:lnTo>
                  <a:lnTo>
                    <a:pt x="195" y="414"/>
                  </a:lnTo>
                  <a:lnTo>
                    <a:pt x="202" y="414"/>
                  </a:lnTo>
                  <a:lnTo>
                    <a:pt x="216" y="414"/>
                  </a:lnTo>
                  <a:lnTo>
                    <a:pt x="237" y="414"/>
                  </a:lnTo>
                  <a:lnTo>
                    <a:pt x="244" y="414"/>
                  </a:lnTo>
                  <a:lnTo>
                    <a:pt x="257" y="428"/>
                  </a:lnTo>
                  <a:lnTo>
                    <a:pt x="278" y="449"/>
                  </a:lnTo>
                  <a:lnTo>
                    <a:pt x="285" y="483"/>
                  </a:lnTo>
                  <a:lnTo>
                    <a:pt x="285" y="511"/>
                  </a:lnTo>
                  <a:lnTo>
                    <a:pt x="285" y="525"/>
                  </a:lnTo>
                  <a:lnTo>
                    <a:pt x="271" y="538"/>
                  </a:lnTo>
                  <a:lnTo>
                    <a:pt x="257" y="552"/>
                  </a:lnTo>
                  <a:lnTo>
                    <a:pt x="244" y="559"/>
                  </a:lnTo>
                  <a:lnTo>
                    <a:pt x="230" y="566"/>
                  </a:lnTo>
                  <a:lnTo>
                    <a:pt x="223" y="573"/>
                  </a:lnTo>
                  <a:lnTo>
                    <a:pt x="223" y="587"/>
                  </a:lnTo>
                  <a:lnTo>
                    <a:pt x="348" y="718"/>
                  </a:lnTo>
                  <a:lnTo>
                    <a:pt x="480" y="594"/>
                  </a:lnTo>
                  <a:lnTo>
                    <a:pt x="487" y="587"/>
                  </a:lnTo>
                  <a:lnTo>
                    <a:pt x="501" y="594"/>
                  </a:lnTo>
                  <a:lnTo>
                    <a:pt x="507" y="614"/>
                  </a:lnTo>
                  <a:lnTo>
                    <a:pt x="521" y="635"/>
                  </a:lnTo>
                  <a:lnTo>
                    <a:pt x="556" y="649"/>
                  </a:lnTo>
                  <a:lnTo>
                    <a:pt x="577" y="656"/>
                  </a:lnTo>
                  <a:lnTo>
                    <a:pt x="612" y="649"/>
                  </a:lnTo>
                  <a:lnTo>
                    <a:pt x="639" y="628"/>
                  </a:lnTo>
                  <a:lnTo>
                    <a:pt x="653" y="600"/>
                  </a:lnTo>
                  <a:lnTo>
                    <a:pt x="653" y="573"/>
                  </a:lnTo>
                  <a:lnTo>
                    <a:pt x="646" y="538"/>
                  </a:lnTo>
                  <a:lnTo>
                    <a:pt x="626" y="518"/>
                  </a:lnTo>
                  <a:lnTo>
                    <a:pt x="605" y="504"/>
                  </a:lnTo>
                  <a:lnTo>
                    <a:pt x="598" y="490"/>
                  </a:lnTo>
                  <a:lnTo>
                    <a:pt x="598" y="483"/>
                  </a:lnTo>
                  <a:lnTo>
                    <a:pt x="723" y="373"/>
                  </a:lnTo>
                  <a:lnTo>
                    <a:pt x="375" y="0"/>
                  </a:lnTo>
                </a:path>
              </a:pathLst>
            </a:custGeom>
            <a:solidFill>
              <a:schemeClr val="accent2"/>
            </a:solidFill>
            <a:ln w="11113">
              <a:solidFill>
                <a:schemeClr val="tx1"/>
              </a:solidFill>
              <a:prstDash val="solid"/>
              <a:round/>
              <a:headEnd/>
              <a:tailEnd/>
            </a:ln>
            <a:effectLst>
              <a:outerShdw dist="35921" dir="2700000" algn="ctr" rotWithShape="0">
                <a:srgbClr val="808080"/>
              </a:outerShdw>
            </a:effectLst>
          </p:spPr>
          <p:txBody>
            <a:bodyPr/>
            <a:lstStyle/>
            <a:p>
              <a:endParaRPr lang="en-US"/>
            </a:p>
          </p:txBody>
        </p:sp>
        <p:sp>
          <p:nvSpPr>
            <p:cNvPr id="44044" name="Freeform 10"/>
            <p:cNvSpPr>
              <a:spLocks/>
            </p:cNvSpPr>
            <p:nvPr/>
          </p:nvSpPr>
          <p:spPr bwMode="auto">
            <a:xfrm>
              <a:off x="897" y="1840"/>
              <a:ext cx="569" cy="662"/>
            </a:xfrm>
            <a:custGeom>
              <a:avLst/>
              <a:gdLst>
                <a:gd name="T0" fmla="*/ 7 w 569"/>
                <a:gd name="T1" fmla="*/ 600 h 662"/>
                <a:gd name="T2" fmla="*/ 507 w 569"/>
                <a:gd name="T3" fmla="*/ 662 h 662"/>
                <a:gd name="T4" fmla="*/ 528 w 569"/>
                <a:gd name="T5" fmla="*/ 490 h 662"/>
                <a:gd name="T6" fmla="*/ 528 w 569"/>
                <a:gd name="T7" fmla="*/ 483 h 662"/>
                <a:gd name="T8" fmla="*/ 514 w 569"/>
                <a:gd name="T9" fmla="*/ 483 h 662"/>
                <a:gd name="T10" fmla="*/ 479 w 569"/>
                <a:gd name="T11" fmla="*/ 483 h 662"/>
                <a:gd name="T12" fmla="*/ 451 w 569"/>
                <a:gd name="T13" fmla="*/ 476 h 662"/>
                <a:gd name="T14" fmla="*/ 437 w 569"/>
                <a:gd name="T15" fmla="*/ 469 h 662"/>
                <a:gd name="T16" fmla="*/ 424 w 569"/>
                <a:gd name="T17" fmla="*/ 455 h 662"/>
                <a:gd name="T18" fmla="*/ 417 w 569"/>
                <a:gd name="T19" fmla="*/ 442 h 662"/>
                <a:gd name="T20" fmla="*/ 410 w 569"/>
                <a:gd name="T21" fmla="*/ 414 h 662"/>
                <a:gd name="T22" fmla="*/ 417 w 569"/>
                <a:gd name="T23" fmla="*/ 379 h 662"/>
                <a:gd name="T24" fmla="*/ 417 w 569"/>
                <a:gd name="T25" fmla="*/ 366 h 662"/>
                <a:gd name="T26" fmla="*/ 431 w 569"/>
                <a:gd name="T27" fmla="*/ 352 h 662"/>
                <a:gd name="T28" fmla="*/ 458 w 569"/>
                <a:gd name="T29" fmla="*/ 338 h 662"/>
                <a:gd name="T30" fmla="*/ 486 w 569"/>
                <a:gd name="T31" fmla="*/ 331 h 662"/>
                <a:gd name="T32" fmla="*/ 507 w 569"/>
                <a:gd name="T33" fmla="*/ 331 h 662"/>
                <a:gd name="T34" fmla="*/ 521 w 569"/>
                <a:gd name="T35" fmla="*/ 338 h 662"/>
                <a:gd name="T36" fmla="*/ 528 w 569"/>
                <a:gd name="T37" fmla="*/ 345 h 662"/>
                <a:gd name="T38" fmla="*/ 549 w 569"/>
                <a:gd name="T39" fmla="*/ 338 h 662"/>
                <a:gd name="T40" fmla="*/ 569 w 569"/>
                <a:gd name="T41" fmla="*/ 159 h 662"/>
                <a:gd name="T42" fmla="*/ 396 w 569"/>
                <a:gd name="T43" fmla="*/ 138 h 662"/>
                <a:gd name="T44" fmla="*/ 389 w 569"/>
                <a:gd name="T45" fmla="*/ 124 h 662"/>
                <a:gd name="T46" fmla="*/ 396 w 569"/>
                <a:gd name="T47" fmla="*/ 103 h 662"/>
                <a:gd name="T48" fmla="*/ 403 w 569"/>
                <a:gd name="T49" fmla="*/ 76 h 662"/>
                <a:gd name="T50" fmla="*/ 396 w 569"/>
                <a:gd name="T51" fmla="*/ 48 h 662"/>
                <a:gd name="T52" fmla="*/ 389 w 569"/>
                <a:gd name="T53" fmla="*/ 34 h 662"/>
                <a:gd name="T54" fmla="*/ 382 w 569"/>
                <a:gd name="T55" fmla="*/ 21 h 662"/>
                <a:gd name="T56" fmla="*/ 354 w 569"/>
                <a:gd name="T57" fmla="*/ 7 h 662"/>
                <a:gd name="T58" fmla="*/ 326 w 569"/>
                <a:gd name="T59" fmla="*/ 0 h 662"/>
                <a:gd name="T60" fmla="*/ 292 w 569"/>
                <a:gd name="T61" fmla="*/ 7 h 662"/>
                <a:gd name="T62" fmla="*/ 264 w 569"/>
                <a:gd name="T63" fmla="*/ 21 h 662"/>
                <a:gd name="T64" fmla="*/ 250 w 569"/>
                <a:gd name="T65" fmla="*/ 48 h 662"/>
                <a:gd name="T66" fmla="*/ 243 w 569"/>
                <a:gd name="T67" fmla="*/ 76 h 662"/>
                <a:gd name="T68" fmla="*/ 250 w 569"/>
                <a:gd name="T69" fmla="*/ 103 h 662"/>
                <a:gd name="T70" fmla="*/ 243 w 569"/>
                <a:gd name="T71" fmla="*/ 110 h 662"/>
                <a:gd name="T72" fmla="*/ 236 w 569"/>
                <a:gd name="T73" fmla="*/ 117 h 662"/>
                <a:gd name="T74" fmla="*/ 62 w 569"/>
                <a:gd name="T75" fmla="*/ 97 h 662"/>
                <a:gd name="T76" fmla="*/ 0 w 569"/>
                <a:gd name="T77" fmla="*/ 600 h 6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9" h="662">
                  <a:moveTo>
                    <a:pt x="7" y="600"/>
                  </a:moveTo>
                  <a:lnTo>
                    <a:pt x="507" y="662"/>
                  </a:lnTo>
                  <a:lnTo>
                    <a:pt x="528" y="490"/>
                  </a:lnTo>
                  <a:lnTo>
                    <a:pt x="528" y="483"/>
                  </a:lnTo>
                  <a:lnTo>
                    <a:pt x="514" y="483"/>
                  </a:lnTo>
                  <a:lnTo>
                    <a:pt x="479" y="483"/>
                  </a:lnTo>
                  <a:lnTo>
                    <a:pt x="451" y="476"/>
                  </a:lnTo>
                  <a:lnTo>
                    <a:pt x="437" y="469"/>
                  </a:lnTo>
                  <a:lnTo>
                    <a:pt x="424" y="455"/>
                  </a:lnTo>
                  <a:lnTo>
                    <a:pt x="417" y="442"/>
                  </a:lnTo>
                  <a:lnTo>
                    <a:pt x="410" y="414"/>
                  </a:lnTo>
                  <a:lnTo>
                    <a:pt x="417" y="379"/>
                  </a:lnTo>
                  <a:lnTo>
                    <a:pt x="417" y="366"/>
                  </a:lnTo>
                  <a:lnTo>
                    <a:pt x="431" y="352"/>
                  </a:lnTo>
                  <a:lnTo>
                    <a:pt x="458" y="338"/>
                  </a:lnTo>
                  <a:lnTo>
                    <a:pt x="486" y="331"/>
                  </a:lnTo>
                  <a:lnTo>
                    <a:pt x="507" y="331"/>
                  </a:lnTo>
                  <a:lnTo>
                    <a:pt x="521" y="338"/>
                  </a:lnTo>
                  <a:lnTo>
                    <a:pt x="528" y="345"/>
                  </a:lnTo>
                  <a:lnTo>
                    <a:pt x="549" y="338"/>
                  </a:lnTo>
                  <a:lnTo>
                    <a:pt x="569" y="159"/>
                  </a:lnTo>
                  <a:lnTo>
                    <a:pt x="396" y="138"/>
                  </a:lnTo>
                  <a:lnTo>
                    <a:pt x="389" y="124"/>
                  </a:lnTo>
                  <a:lnTo>
                    <a:pt x="396" y="103"/>
                  </a:lnTo>
                  <a:lnTo>
                    <a:pt x="403" y="76"/>
                  </a:lnTo>
                  <a:lnTo>
                    <a:pt x="396" y="48"/>
                  </a:lnTo>
                  <a:lnTo>
                    <a:pt x="389" y="34"/>
                  </a:lnTo>
                  <a:lnTo>
                    <a:pt x="382" y="21"/>
                  </a:lnTo>
                  <a:lnTo>
                    <a:pt x="354" y="7"/>
                  </a:lnTo>
                  <a:lnTo>
                    <a:pt x="326" y="0"/>
                  </a:lnTo>
                  <a:lnTo>
                    <a:pt x="292" y="7"/>
                  </a:lnTo>
                  <a:lnTo>
                    <a:pt x="264" y="21"/>
                  </a:lnTo>
                  <a:lnTo>
                    <a:pt x="250" y="48"/>
                  </a:lnTo>
                  <a:lnTo>
                    <a:pt x="243" y="76"/>
                  </a:lnTo>
                  <a:lnTo>
                    <a:pt x="250" y="103"/>
                  </a:lnTo>
                  <a:lnTo>
                    <a:pt x="243" y="110"/>
                  </a:lnTo>
                  <a:lnTo>
                    <a:pt x="236" y="117"/>
                  </a:lnTo>
                  <a:lnTo>
                    <a:pt x="62" y="97"/>
                  </a:lnTo>
                  <a:lnTo>
                    <a:pt x="0" y="600"/>
                  </a:lnTo>
                </a:path>
              </a:pathLst>
            </a:custGeom>
            <a:solidFill>
              <a:schemeClr val="accent2"/>
            </a:solidFill>
            <a:ln w="11113">
              <a:solidFill>
                <a:schemeClr val="tx1"/>
              </a:solidFill>
              <a:prstDash val="solid"/>
              <a:round/>
              <a:headEnd/>
              <a:tailEnd/>
            </a:ln>
            <a:effectLst>
              <a:outerShdw dist="35921" dir="2700000" algn="ctr" rotWithShape="0">
                <a:srgbClr val="808080"/>
              </a:outerShdw>
            </a:effectLst>
          </p:spPr>
          <p:txBody>
            <a:bodyPr/>
            <a:lstStyle/>
            <a:p>
              <a:endParaRPr lang="en-US"/>
            </a:p>
          </p:txBody>
        </p:sp>
        <p:sp>
          <p:nvSpPr>
            <p:cNvPr id="44045" name="Freeform 11"/>
            <p:cNvSpPr>
              <a:spLocks/>
            </p:cNvSpPr>
            <p:nvPr/>
          </p:nvSpPr>
          <p:spPr bwMode="auto">
            <a:xfrm>
              <a:off x="1411" y="2537"/>
              <a:ext cx="722" cy="717"/>
            </a:xfrm>
            <a:custGeom>
              <a:avLst/>
              <a:gdLst>
                <a:gd name="T0" fmla="*/ 347 w 722"/>
                <a:gd name="T1" fmla="*/ 711 h 717"/>
                <a:gd name="T2" fmla="*/ 0 w 722"/>
                <a:gd name="T3" fmla="*/ 345 h 717"/>
                <a:gd name="T4" fmla="*/ 132 w 722"/>
                <a:gd name="T5" fmla="*/ 221 h 717"/>
                <a:gd name="T6" fmla="*/ 139 w 722"/>
                <a:gd name="T7" fmla="*/ 221 h 717"/>
                <a:gd name="T8" fmla="*/ 153 w 722"/>
                <a:gd name="T9" fmla="*/ 234 h 717"/>
                <a:gd name="T10" fmla="*/ 167 w 722"/>
                <a:gd name="T11" fmla="*/ 262 h 717"/>
                <a:gd name="T12" fmla="*/ 187 w 722"/>
                <a:gd name="T13" fmla="*/ 283 h 717"/>
                <a:gd name="T14" fmla="*/ 222 w 722"/>
                <a:gd name="T15" fmla="*/ 290 h 717"/>
                <a:gd name="T16" fmla="*/ 243 w 722"/>
                <a:gd name="T17" fmla="*/ 290 h 717"/>
                <a:gd name="T18" fmla="*/ 264 w 722"/>
                <a:gd name="T19" fmla="*/ 283 h 717"/>
                <a:gd name="T20" fmla="*/ 292 w 722"/>
                <a:gd name="T21" fmla="*/ 255 h 717"/>
                <a:gd name="T22" fmla="*/ 299 w 722"/>
                <a:gd name="T23" fmla="*/ 241 h 717"/>
                <a:gd name="T24" fmla="*/ 306 w 722"/>
                <a:gd name="T25" fmla="*/ 228 h 717"/>
                <a:gd name="T26" fmla="*/ 306 w 722"/>
                <a:gd name="T27" fmla="*/ 193 h 717"/>
                <a:gd name="T28" fmla="*/ 292 w 722"/>
                <a:gd name="T29" fmla="*/ 172 h 717"/>
                <a:gd name="T30" fmla="*/ 285 w 722"/>
                <a:gd name="T31" fmla="*/ 159 h 717"/>
                <a:gd name="T32" fmla="*/ 278 w 722"/>
                <a:gd name="T33" fmla="*/ 152 h 717"/>
                <a:gd name="T34" fmla="*/ 257 w 722"/>
                <a:gd name="T35" fmla="*/ 138 h 717"/>
                <a:gd name="T36" fmla="*/ 250 w 722"/>
                <a:gd name="T37" fmla="*/ 124 h 717"/>
                <a:gd name="T38" fmla="*/ 250 w 722"/>
                <a:gd name="T39" fmla="*/ 117 h 717"/>
                <a:gd name="T40" fmla="*/ 382 w 722"/>
                <a:gd name="T41" fmla="*/ 0 h 717"/>
                <a:gd name="T42" fmla="*/ 507 w 722"/>
                <a:gd name="T43" fmla="*/ 138 h 717"/>
                <a:gd name="T44" fmla="*/ 521 w 722"/>
                <a:gd name="T45" fmla="*/ 131 h 717"/>
                <a:gd name="T46" fmla="*/ 528 w 722"/>
                <a:gd name="T47" fmla="*/ 110 h 717"/>
                <a:gd name="T48" fmla="*/ 549 w 722"/>
                <a:gd name="T49" fmla="*/ 96 h 717"/>
                <a:gd name="T50" fmla="*/ 583 w 722"/>
                <a:gd name="T51" fmla="*/ 83 h 717"/>
                <a:gd name="T52" fmla="*/ 604 w 722"/>
                <a:gd name="T53" fmla="*/ 83 h 717"/>
                <a:gd name="T54" fmla="*/ 632 w 722"/>
                <a:gd name="T55" fmla="*/ 90 h 717"/>
                <a:gd name="T56" fmla="*/ 660 w 722"/>
                <a:gd name="T57" fmla="*/ 110 h 717"/>
                <a:gd name="T58" fmla="*/ 674 w 722"/>
                <a:gd name="T59" fmla="*/ 138 h 717"/>
                <a:gd name="T60" fmla="*/ 674 w 722"/>
                <a:gd name="T61" fmla="*/ 172 h 717"/>
                <a:gd name="T62" fmla="*/ 660 w 722"/>
                <a:gd name="T63" fmla="*/ 207 h 717"/>
                <a:gd name="T64" fmla="*/ 646 w 722"/>
                <a:gd name="T65" fmla="*/ 221 h 717"/>
                <a:gd name="T66" fmla="*/ 618 w 722"/>
                <a:gd name="T67" fmla="*/ 234 h 717"/>
                <a:gd name="T68" fmla="*/ 611 w 722"/>
                <a:gd name="T69" fmla="*/ 241 h 717"/>
                <a:gd name="T70" fmla="*/ 611 w 722"/>
                <a:gd name="T71" fmla="*/ 248 h 717"/>
                <a:gd name="T72" fmla="*/ 722 w 722"/>
                <a:gd name="T73" fmla="*/ 372 h 717"/>
                <a:gd name="T74" fmla="*/ 347 w 722"/>
                <a:gd name="T75" fmla="*/ 717 h 7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7">
                  <a:moveTo>
                    <a:pt x="347" y="711"/>
                  </a:moveTo>
                  <a:lnTo>
                    <a:pt x="0" y="345"/>
                  </a:lnTo>
                  <a:lnTo>
                    <a:pt x="132" y="221"/>
                  </a:lnTo>
                  <a:lnTo>
                    <a:pt x="139" y="221"/>
                  </a:lnTo>
                  <a:lnTo>
                    <a:pt x="153" y="234"/>
                  </a:lnTo>
                  <a:lnTo>
                    <a:pt x="167" y="262"/>
                  </a:lnTo>
                  <a:lnTo>
                    <a:pt x="187" y="283"/>
                  </a:lnTo>
                  <a:lnTo>
                    <a:pt x="222" y="290"/>
                  </a:lnTo>
                  <a:lnTo>
                    <a:pt x="243" y="290"/>
                  </a:lnTo>
                  <a:lnTo>
                    <a:pt x="264" y="283"/>
                  </a:lnTo>
                  <a:lnTo>
                    <a:pt x="292" y="255"/>
                  </a:lnTo>
                  <a:lnTo>
                    <a:pt x="299" y="241"/>
                  </a:lnTo>
                  <a:lnTo>
                    <a:pt x="306" y="228"/>
                  </a:lnTo>
                  <a:lnTo>
                    <a:pt x="306" y="193"/>
                  </a:lnTo>
                  <a:lnTo>
                    <a:pt x="292" y="172"/>
                  </a:lnTo>
                  <a:lnTo>
                    <a:pt x="285" y="159"/>
                  </a:lnTo>
                  <a:lnTo>
                    <a:pt x="278" y="152"/>
                  </a:lnTo>
                  <a:lnTo>
                    <a:pt x="257" y="138"/>
                  </a:lnTo>
                  <a:lnTo>
                    <a:pt x="250" y="124"/>
                  </a:lnTo>
                  <a:lnTo>
                    <a:pt x="250" y="117"/>
                  </a:lnTo>
                  <a:lnTo>
                    <a:pt x="382" y="0"/>
                  </a:lnTo>
                  <a:lnTo>
                    <a:pt x="507" y="138"/>
                  </a:lnTo>
                  <a:lnTo>
                    <a:pt x="521" y="131"/>
                  </a:lnTo>
                  <a:lnTo>
                    <a:pt x="528" y="110"/>
                  </a:lnTo>
                  <a:lnTo>
                    <a:pt x="549" y="96"/>
                  </a:lnTo>
                  <a:lnTo>
                    <a:pt x="583" y="83"/>
                  </a:lnTo>
                  <a:lnTo>
                    <a:pt x="604" y="83"/>
                  </a:lnTo>
                  <a:lnTo>
                    <a:pt x="632" y="90"/>
                  </a:lnTo>
                  <a:lnTo>
                    <a:pt x="660" y="110"/>
                  </a:lnTo>
                  <a:lnTo>
                    <a:pt x="674" y="138"/>
                  </a:lnTo>
                  <a:lnTo>
                    <a:pt x="674" y="172"/>
                  </a:lnTo>
                  <a:lnTo>
                    <a:pt x="660" y="207"/>
                  </a:lnTo>
                  <a:lnTo>
                    <a:pt x="646" y="221"/>
                  </a:lnTo>
                  <a:lnTo>
                    <a:pt x="618" y="234"/>
                  </a:lnTo>
                  <a:lnTo>
                    <a:pt x="611" y="241"/>
                  </a:lnTo>
                  <a:lnTo>
                    <a:pt x="611" y="248"/>
                  </a:lnTo>
                  <a:lnTo>
                    <a:pt x="722" y="372"/>
                  </a:lnTo>
                  <a:lnTo>
                    <a:pt x="347" y="717"/>
                  </a:lnTo>
                </a:path>
              </a:pathLst>
            </a:custGeom>
            <a:solidFill>
              <a:schemeClr val="accent2"/>
            </a:solidFill>
            <a:ln w="11113">
              <a:solidFill>
                <a:schemeClr val="tx1"/>
              </a:solidFill>
              <a:prstDash val="solid"/>
              <a:round/>
              <a:headEnd/>
              <a:tailEnd/>
            </a:ln>
            <a:effectLst>
              <a:outerShdw dist="35921" dir="2700000" algn="ctr" rotWithShape="0">
                <a:srgbClr val="808080"/>
              </a:outerShdw>
            </a:effectLst>
          </p:spPr>
          <p:txBody>
            <a:bodyPr/>
            <a:lstStyle/>
            <a:p>
              <a:endParaRPr lang="en-US"/>
            </a:p>
          </p:txBody>
        </p:sp>
      </p:grpSp>
      <p:grpSp>
        <p:nvGrpSpPr>
          <p:cNvPr id="2" name="Group 1"/>
          <p:cNvGrpSpPr/>
          <p:nvPr/>
        </p:nvGrpSpPr>
        <p:grpSpPr>
          <a:xfrm>
            <a:off x="891180" y="4400124"/>
            <a:ext cx="7219079" cy="1641476"/>
            <a:chOff x="361805" y="4400124"/>
            <a:chExt cx="7219079" cy="1641476"/>
          </a:xfrm>
        </p:grpSpPr>
        <p:pic>
          <p:nvPicPr>
            <p:cNvPr id="1945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805" y="4400124"/>
              <a:ext cx="2212975"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7" descr="C:\Users\User\AppData\Local\Microsoft\Windows\Temporary Internet Files\Content.IE5\NELQJ39Z\afis_noro_v_A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410" y="4400124"/>
              <a:ext cx="1161474" cy="16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6101" y="4400124"/>
              <a:ext cx="1165188" cy="1641476"/>
            </a:xfrm>
            <a:prstGeom prst="rect">
              <a:avLst/>
            </a:prstGeom>
            <a:noFill/>
            <a:ln>
              <a:noFill/>
            </a:ln>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6288" y="4400124"/>
              <a:ext cx="2185987"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361805" y="1299841"/>
            <a:ext cx="8317058" cy="3293209"/>
          </a:xfrm>
          <a:prstGeom prst="rect">
            <a:avLst/>
          </a:prstGeom>
        </p:spPr>
        <p:txBody>
          <a:bodyPr wrap="square">
            <a:spAutoFit/>
          </a:bodyPr>
          <a:lstStyle/>
          <a:p>
            <a:pPr marL="57150" lvl="1" indent="115888">
              <a:spcAft>
                <a:spcPts val="1200"/>
              </a:spcAft>
              <a:buClr>
                <a:srgbClr val="2C268A"/>
              </a:buClr>
              <a:buSzPct val="120000"/>
              <a:buFont typeface="Wingdings" pitchFamily="2" charset="2"/>
              <a:buChar char="Ø"/>
            </a:pPr>
            <a:r>
              <a:rPr lang="en-US" altLang="en-US" sz="2000" dirty="0" smtClean="0">
                <a:solidFill>
                  <a:srgbClr val="C00000"/>
                </a:solidFill>
                <a:latin typeface="Trebuchet MS" pitchFamily="34" charset="0"/>
              </a:rPr>
              <a:t> </a:t>
            </a:r>
            <a:r>
              <a:rPr lang="ro-RO" altLang="en-US" sz="2000" dirty="0" smtClean="0">
                <a:solidFill>
                  <a:srgbClr val="C00000"/>
                </a:solidFill>
                <a:latin typeface="Trebuchet MS" pitchFamily="34" charset="0"/>
              </a:rPr>
              <a:t>Coordonare </a:t>
            </a:r>
            <a:r>
              <a:rPr lang="ro-RO" altLang="en-US" sz="2000" dirty="0">
                <a:solidFill>
                  <a:srgbClr val="C00000"/>
                </a:solidFill>
                <a:latin typeface="Trebuchet MS" pitchFamily="34" charset="0"/>
              </a:rPr>
              <a:t>multidisciplinară </a:t>
            </a:r>
            <a:r>
              <a:rPr lang="ro-RO" altLang="en-US" sz="2000" dirty="0">
                <a:solidFill>
                  <a:srgbClr val="2C268A"/>
                </a:solidFill>
                <a:latin typeface="Trebuchet MS" pitchFamily="34" charset="0"/>
              </a:rPr>
              <a:t>– servicii medicale și sociale</a:t>
            </a:r>
          </a:p>
          <a:p>
            <a:pPr marL="57150" lvl="1" indent="115888">
              <a:spcAft>
                <a:spcPts val="1200"/>
              </a:spcAft>
              <a:buClr>
                <a:srgbClr val="2C268A"/>
              </a:buClr>
              <a:buSzPct val="120000"/>
              <a:buFont typeface="Wingdings" pitchFamily="2" charset="2"/>
              <a:buChar char="Ø"/>
            </a:pPr>
            <a:r>
              <a:rPr lang="en-US" altLang="en-US" sz="2000" dirty="0" smtClean="0">
                <a:solidFill>
                  <a:srgbClr val="C00000"/>
                </a:solidFill>
                <a:latin typeface="Trebuchet MS" pitchFamily="34" charset="0"/>
              </a:rPr>
              <a:t> </a:t>
            </a:r>
            <a:r>
              <a:rPr lang="ro-RO" altLang="en-US" sz="2000" dirty="0" smtClean="0">
                <a:solidFill>
                  <a:srgbClr val="C00000"/>
                </a:solidFill>
                <a:latin typeface="Trebuchet MS" pitchFamily="34" charset="0"/>
              </a:rPr>
              <a:t>Parteneriatul </a:t>
            </a:r>
            <a:r>
              <a:rPr lang="ro-RO" altLang="en-US" sz="2000" dirty="0">
                <a:solidFill>
                  <a:srgbClr val="2C268A"/>
                </a:solidFill>
                <a:latin typeface="Trebuchet MS" pitchFamily="34" charset="0"/>
              </a:rPr>
              <a:t>– cu specialiștii din centrul </a:t>
            </a:r>
            <a:r>
              <a:rPr lang="ro-RO" altLang="en-US" sz="2000" dirty="0" err="1">
                <a:solidFill>
                  <a:srgbClr val="2C268A"/>
                </a:solidFill>
                <a:latin typeface="Trebuchet MS" pitchFamily="34" charset="0"/>
              </a:rPr>
              <a:t>Frambu</a:t>
            </a:r>
            <a:r>
              <a:rPr lang="ro-RO" altLang="en-US" sz="2000" dirty="0">
                <a:solidFill>
                  <a:srgbClr val="2C268A"/>
                </a:solidFill>
                <a:latin typeface="Trebuchet MS" pitchFamily="34" charset="0"/>
              </a:rPr>
              <a:t> </a:t>
            </a:r>
            <a:r>
              <a:rPr lang="ro-RO" altLang="en-US" sz="2000" dirty="0" smtClean="0">
                <a:solidFill>
                  <a:srgbClr val="2C268A"/>
                </a:solidFill>
                <a:latin typeface="Trebuchet MS" pitchFamily="34" charset="0"/>
              </a:rPr>
              <a:t>și</a:t>
            </a:r>
            <a:endParaRPr lang="en-US" altLang="en-US" sz="2000" dirty="0" smtClean="0">
              <a:solidFill>
                <a:srgbClr val="2C268A"/>
              </a:solidFill>
              <a:latin typeface="Trebuchet MS" pitchFamily="34" charset="0"/>
            </a:endParaRPr>
          </a:p>
          <a:p>
            <a:pPr marL="57150" lvl="1">
              <a:spcAft>
                <a:spcPts val="1200"/>
              </a:spcAft>
              <a:buClr>
                <a:srgbClr val="2C268A"/>
              </a:buClr>
              <a:buSzPct val="120000"/>
            </a:pPr>
            <a:r>
              <a:rPr lang="ro-RO" altLang="en-US" sz="2000" dirty="0" smtClean="0">
                <a:solidFill>
                  <a:srgbClr val="2C268A"/>
                </a:solidFill>
                <a:latin typeface="Trebuchet MS" pitchFamily="34" charset="0"/>
              </a:rPr>
              <a:t>promovarea </a:t>
            </a:r>
            <a:r>
              <a:rPr lang="ro-RO" altLang="en-US" sz="2000" dirty="0">
                <a:solidFill>
                  <a:srgbClr val="2C268A"/>
                </a:solidFill>
                <a:latin typeface="Trebuchet MS" pitchFamily="34" charset="0"/>
              </a:rPr>
              <a:t>rezultatelor în ambele țări</a:t>
            </a:r>
            <a:endParaRPr lang="en-US" altLang="en-US" sz="2000" dirty="0">
              <a:solidFill>
                <a:srgbClr val="2C268A"/>
              </a:solidFill>
              <a:latin typeface="Trebuchet MS" pitchFamily="34" charset="0"/>
            </a:endParaRPr>
          </a:p>
          <a:p>
            <a:pPr marL="57150" indent="115888">
              <a:buFont typeface="Wingdings" pitchFamily="2" charset="2"/>
              <a:buChar char="Ø"/>
            </a:pPr>
            <a:endParaRPr lang="en-US" altLang="en-US" sz="2000" dirty="0">
              <a:solidFill>
                <a:srgbClr val="C00000"/>
              </a:solidFill>
              <a:latin typeface="Trebuchet MS" pitchFamily="34" charset="0"/>
            </a:endParaRPr>
          </a:p>
          <a:p>
            <a:pPr marL="57150" indent="115888">
              <a:buFont typeface="Wingdings" pitchFamily="2" charset="2"/>
              <a:buChar char="Ø"/>
            </a:pPr>
            <a:r>
              <a:rPr lang="de-CH" altLang="en-US" sz="2000" i="1" dirty="0" smtClean="0">
                <a:solidFill>
                  <a:srgbClr val="C00000"/>
                </a:solidFill>
                <a:effectLst>
                  <a:outerShdw blurRad="38100" dist="38100" dir="2700000" algn="tl">
                    <a:srgbClr val="000000"/>
                  </a:outerShdw>
                </a:effectLst>
                <a:latin typeface="Trebuchet MS" pitchFamily="34" charset="0"/>
              </a:rPr>
              <a:t> Servicii </a:t>
            </a:r>
            <a:r>
              <a:rPr lang="de-CH" altLang="en-US" sz="2000" i="1" dirty="0">
                <a:solidFill>
                  <a:srgbClr val="C00000"/>
                </a:solidFill>
                <a:effectLst>
                  <a:outerShdw blurRad="38100" dist="38100" dir="2700000" algn="tl">
                    <a:srgbClr val="000000"/>
                  </a:outerShdw>
                </a:effectLst>
                <a:latin typeface="Trebuchet MS" pitchFamily="34" charset="0"/>
              </a:rPr>
              <a:t>de calitate </a:t>
            </a:r>
            <a:r>
              <a:rPr lang="ro-RO" altLang="en-US" sz="2000" i="1" dirty="0">
                <a:solidFill>
                  <a:srgbClr val="C00000"/>
                </a:solidFill>
                <a:effectLst>
                  <a:outerShdw blurRad="38100" dist="38100" dir="2700000" algn="tl">
                    <a:srgbClr val="000000"/>
                  </a:outerShdw>
                </a:effectLst>
                <a:latin typeface="Trebuchet MS" pitchFamily="34" charset="0"/>
              </a:rPr>
              <a:t>î</a:t>
            </a:r>
            <a:r>
              <a:rPr lang="de-CH" altLang="en-US" sz="2000" i="1" dirty="0">
                <a:solidFill>
                  <a:srgbClr val="C00000"/>
                </a:solidFill>
                <a:effectLst>
                  <a:outerShdw blurRad="38100" dist="38100" dir="2700000" algn="tl">
                    <a:srgbClr val="000000"/>
                  </a:outerShdw>
                </a:effectLst>
                <a:latin typeface="Trebuchet MS" pitchFamily="34" charset="0"/>
              </a:rPr>
              <a:t>nseamn</a:t>
            </a:r>
            <a:r>
              <a:rPr lang="ro-RO" altLang="en-US" sz="2000" i="1" dirty="0">
                <a:solidFill>
                  <a:srgbClr val="C00000"/>
                </a:solidFill>
                <a:effectLst>
                  <a:outerShdw blurRad="38100" dist="38100" dir="2700000" algn="tl">
                    <a:srgbClr val="000000"/>
                  </a:outerShdw>
                </a:effectLst>
                <a:latin typeface="Trebuchet MS" pitchFamily="34" charset="0"/>
              </a:rPr>
              <a:t>ă</a:t>
            </a:r>
            <a:r>
              <a:rPr lang="de-CH" altLang="en-US" sz="2000" i="1" dirty="0">
                <a:solidFill>
                  <a:srgbClr val="C00000"/>
                </a:solidFill>
                <a:effectLst>
                  <a:outerShdw blurRad="38100" dist="38100" dir="2700000" algn="tl">
                    <a:srgbClr val="000000"/>
                  </a:outerShdw>
                </a:effectLst>
                <a:latin typeface="Trebuchet MS" pitchFamily="34" charset="0"/>
              </a:rPr>
              <a:t> mai mult dec</a:t>
            </a:r>
            <a:r>
              <a:rPr lang="ro-RO" altLang="en-US" sz="2000" i="1" dirty="0" err="1">
                <a:solidFill>
                  <a:srgbClr val="C00000"/>
                </a:solidFill>
                <a:effectLst>
                  <a:outerShdw blurRad="38100" dist="38100" dir="2700000" algn="tl">
                    <a:srgbClr val="000000"/>
                  </a:outerShdw>
                </a:effectLst>
                <a:latin typeface="Trebuchet MS" pitchFamily="34" charset="0"/>
              </a:rPr>
              <a:t>ât</a:t>
            </a:r>
            <a:r>
              <a:rPr lang="de-CH" altLang="en-US" sz="2000" i="1" dirty="0">
                <a:solidFill>
                  <a:srgbClr val="C00000"/>
                </a:solidFill>
                <a:effectLst>
                  <a:outerShdw blurRad="38100" dist="38100" dir="2700000" algn="tl">
                    <a:srgbClr val="000000"/>
                  </a:outerShdw>
                </a:effectLst>
                <a:latin typeface="Trebuchet MS" pitchFamily="34" charset="0"/>
              </a:rPr>
              <a:t> suma serviciilor componente!</a:t>
            </a:r>
            <a:r>
              <a:rPr lang="ro-RO" altLang="en-US" sz="2000" i="1" dirty="0">
                <a:solidFill>
                  <a:srgbClr val="C00000"/>
                </a:solidFill>
                <a:effectLst>
                  <a:outerShdw blurRad="38100" dist="38100" dir="2700000" algn="tl">
                    <a:srgbClr val="000000"/>
                  </a:outerShdw>
                </a:effectLst>
                <a:latin typeface="Trebuchet MS" pitchFamily="34" charset="0"/>
              </a:rPr>
              <a:t> </a:t>
            </a:r>
            <a:endParaRPr lang="ro-RO" altLang="en-US" sz="2000" i="1" dirty="0" smtClean="0">
              <a:solidFill>
                <a:srgbClr val="C00000"/>
              </a:solidFill>
              <a:effectLst>
                <a:outerShdw blurRad="38100" dist="38100" dir="2700000" algn="tl">
                  <a:srgbClr val="000000"/>
                </a:outerShdw>
              </a:effectLst>
              <a:latin typeface="Trebuchet MS" pitchFamily="34" charset="0"/>
            </a:endParaRPr>
          </a:p>
          <a:p>
            <a:pPr marL="57150" indent="115888">
              <a:buFont typeface="Wingdings" pitchFamily="2" charset="2"/>
              <a:buChar char="Ø"/>
            </a:pPr>
            <a:endParaRPr lang="de-CH" altLang="en-US" sz="2000" i="1" dirty="0">
              <a:solidFill>
                <a:srgbClr val="C00000"/>
              </a:solidFill>
              <a:effectLst>
                <a:outerShdw blurRad="38100" dist="38100" dir="2700000" algn="tl">
                  <a:srgbClr val="000000"/>
                </a:outerShdw>
              </a:effectLst>
              <a:latin typeface="Trebuchet MS" pitchFamily="34" charset="0"/>
            </a:endParaRPr>
          </a:p>
          <a:p>
            <a:pPr marL="57150" indent="115888">
              <a:buFont typeface="Wingdings" pitchFamily="2" charset="2"/>
              <a:buChar char="Ø"/>
            </a:pPr>
            <a:r>
              <a:rPr lang="en-US" altLang="en-US" dirty="0" smtClean="0">
                <a:solidFill>
                  <a:srgbClr val="C00000"/>
                </a:solidFill>
                <a:latin typeface="Trebuchet MS" pitchFamily="34" charset="0"/>
              </a:rPr>
              <a:t> ….</a:t>
            </a:r>
            <a:r>
              <a:rPr lang="ro-RO" altLang="en-US" dirty="0">
                <a:solidFill>
                  <a:srgbClr val="C00000"/>
                </a:solidFill>
                <a:latin typeface="Trebuchet MS" pitchFamily="34" charset="0"/>
              </a:rPr>
              <a:t>mai avem multe de învățat de la partenerii noștri</a:t>
            </a:r>
            <a:endParaRPr lang="en-US" altLang="en-US" dirty="0">
              <a:solidFill>
                <a:srgbClr val="C00000"/>
              </a:solidFill>
              <a:latin typeface="Trebuchet MS" pitchFamily="34" charset="0"/>
            </a:endParaRPr>
          </a:p>
          <a:p>
            <a:pPr marL="57150" indent="115888"/>
            <a:endParaRPr lang="ro-RO" altLang="en-US" sz="2000" i="1" dirty="0">
              <a:solidFill>
                <a:srgbClr val="C00000"/>
              </a:solidFill>
              <a:latin typeface="Trebuchet MS" pitchFamily="34" charset="0"/>
            </a:endParaRPr>
          </a:p>
        </p:txBody>
      </p:sp>
      <p:sp>
        <p:nvSpPr>
          <p:cNvPr id="15"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marL="0" lvl="1">
              <a:spcAft>
                <a:spcPts val="1200"/>
              </a:spcAft>
              <a:buClr>
                <a:srgbClr val="2C268A"/>
              </a:buClr>
              <a:buSzPct val="120000"/>
            </a:pPr>
            <a:r>
              <a:rPr lang="ro-RO" alt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Lecții învățate</a:t>
            </a:r>
          </a:p>
        </p:txBody>
      </p:sp>
    </p:spTree>
    <p:extLst>
      <p:ext uri="{BB962C8B-B14F-4D97-AF65-F5344CB8AC3E}">
        <p14:creationId xmlns:p14="http://schemas.microsoft.com/office/powerpoint/2010/main" val="35584923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419" y="1203960"/>
            <a:ext cx="5394926" cy="5388257"/>
          </a:xfrm>
          <a:prstGeom prst="rect">
            <a:avLst/>
          </a:prstGeom>
        </p:spPr>
      </p:pic>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552" y="1203960"/>
            <a:ext cx="1906072" cy="242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50825" y="0"/>
            <a:ext cx="8642350" cy="1125538"/>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marL="0" lvl="1">
              <a:spcAft>
                <a:spcPts val="0"/>
              </a:spcAft>
              <a:buClr>
                <a:srgbClr val="2C268A"/>
              </a:buClr>
              <a:buSzPct val="120000"/>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INGRIJIRE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INTEGRATA/</a:t>
            </a:r>
          </a:p>
          <a:p>
            <a:pPr marL="0" lvl="1">
              <a:spcAft>
                <a:spcPts val="0"/>
              </a:spcAft>
              <a:buClr>
                <a:srgbClr val="2C268A"/>
              </a:buClr>
              <a:buSzPct val="120000"/>
            </a:pP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CONTINUITATEA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INGRIJIRII</a:t>
            </a:r>
            <a:endParaRPr lang="ro-RO" alt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endParaRPr>
          </a:p>
        </p:txBody>
      </p:sp>
    </p:spTree>
    <p:extLst>
      <p:ext uri="{BB962C8B-B14F-4D97-AF65-F5344CB8AC3E}">
        <p14:creationId xmlns:p14="http://schemas.microsoft.com/office/powerpoint/2010/main" val="14546497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392659"/>
            <a:ext cx="8567737" cy="3354765"/>
          </a:xfrm>
          <a:prstGeom prst="rect">
            <a:avLst/>
          </a:prstGeom>
          <a:noFill/>
        </p:spPr>
        <p:txBody>
          <a:bodyPr>
            <a:spAutoFit/>
          </a:bodyPr>
          <a:lstStyle>
            <a:lvl1pPr eaLnBrk="0" hangingPunct="0">
              <a:defRPr sz="2800" b="1">
                <a:solidFill>
                  <a:schemeClr val="bg1"/>
                </a:solidFill>
                <a:latin typeface="Arial" charset="0"/>
                <a:cs typeface="Arial" charset="0"/>
              </a:defRPr>
            </a:lvl1pPr>
            <a:lvl2pPr marL="742950" indent="-285750" eaLnBrk="0" hangingPunct="0">
              <a:defRPr sz="2800" b="1">
                <a:solidFill>
                  <a:schemeClr val="bg1"/>
                </a:solidFill>
                <a:latin typeface="Arial" charset="0"/>
                <a:cs typeface="Arial" charset="0"/>
              </a:defRPr>
            </a:lvl2pPr>
            <a:lvl3pPr marL="1143000" indent="-228600" eaLnBrk="0" hangingPunct="0">
              <a:defRPr sz="2800" b="1">
                <a:solidFill>
                  <a:schemeClr val="bg1"/>
                </a:solidFill>
                <a:latin typeface="Arial" charset="0"/>
                <a:cs typeface="Arial" charset="0"/>
              </a:defRPr>
            </a:lvl3pPr>
            <a:lvl4pPr marL="1600200" indent="-228600" eaLnBrk="0" hangingPunct="0">
              <a:defRPr sz="2800" b="1">
                <a:solidFill>
                  <a:schemeClr val="bg1"/>
                </a:solidFill>
                <a:latin typeface="Arial" charset="0"/>
                <a:cs typeface="Arial" charset="0"/>
              </a:defRPr>
            </a:lvl4pPr>
            <a:lvl5pPr marL="2057400" indent="-228600" eaLnBrk="0" hangingPunct="0">
              <a:defRPr sz="2800" b="1">
                <a:solidFill>
                  <a:schemeClr val="bg1"/>
                </a:solidFill>
                <a:latin typeface="Arial" charset="0"/>
                <a:cs typeface="Arial" charset="0"/>
              </a:defRPr>
            </a:lvl5pPr>
            <a:lvl6pPr marL="2514600" indent="-228600" eaLnBrk="0" fontAlgn="base" hangingPunct="0">
              <a:spcBef>
                <a:spcPct val="0"/>
              </a:spcBef>
              <a:spcAft>
                <a:spcPct val="0"/>
              </a:spcAft>
              <a:defRPr sz="2800" b="1">
                <a:solidFill>
                  <a:schemeClr val="bg1"/>
                </a:solidFill>
                <a:latin typeface="Arial" charset="0"/>
                <a:cs typeface="Arial" charset="0"/>
              </a:defRPr>
            </a:lvl6pPr>
            <a:lvl7pPr marL="2971800" indent="-228600" eaLnBrk="0" fontAlgn="base" hangingPunct="0">
              <a:spcBef>
                <a:spcPct val="0"/>
              </a:spcBef>
              <a:spcAft>
                <a:spcPct val="0"/>
              </a:spcAft>
              <a:defRPr sz="2800" b="1">
                <a:solidFill>
                  <a:schemeClr val="bg1"/>
                </a:solidFill>
                <a:latin typeface="Arial" charset="0"/>
                <a:cs typeface="Arial" charset="0"/>
              </a:defRPr>
            </a:lvl7pPr>
            <a:lvl8pPr marL="3429000" indent="-228600" eaLnBrk="0" fontAlgn="base" hangingPunct="0">
              <a:spcBef>
                <a:spcPct val="0"/>
              </a:spcBef>
              <a:spcAft>
                <a:spcPct val="0"/>
              </a:spcAft>
              <a:defRPr sz="2800" b="1">
                <a:solidFill>
                  <a:schemeClr val="bg1"/>
                </a:solidFill>
                <a:latin typeface="Arial" charset="0"/>
                <a:cs typeface="Arial" charset="0"/>
              </a:defRPr>
            </a:lvl8pPr>
            <a:lvl9pPr marL="3886200" indent="-228600" eaLnBrk="0" fontAlgn="base" hangingPunct="0">
              <a:spcBef>
                <a:spcPct val="0"/>
              </a:spcBef>
              <a:spcAft>
                <a:spcPct val="0"/>
              </a:spcAft>
              <a:defRPr sz="2800" b="1">
                <a:solidFill>
                  <a:schemeClr val="bg1"/>
                </a:solidFill>
                <a:latin typeface="Arial" charset="0"/>
                <a:cs typeface="Arial" charset="0"/>
              </a:defRPr>
            </a:lvl9pPr>
          </a:lstStyle>
          <a:p>
            <a:pPr eaLnBrk="1" hangingPunct="1"/>
            <a:r>
              <a:rPr lang="en-US" sz="2000" i="1" dirty="0" err="1" smtClean="0">
                <a:solidFill>
                  <a:srgbClr val="FF0000"/>
                </a:solidFill>
                <a:effectLst>
                  <a:outerShdw blurRad="38100" dist="38100" dir="2700000" algn="tl">
                    <a:srgbClr val="C0C0C0"/>
                  </a:outerShdw>
                </a:effectLst>
                <a:latin typeface="Trebuchet MS" pitchFamily="34" charset="0"/>
                <a:sym typeface="Gill Sans" charset="0"/>
              </a:rPr>
              <a:t>Lipsa</a:t>
            </a:r>
            <a:r>
              <a:rPr lang="en-US" sz="2000" i="1" dirty="0" smtClean="0">
                <a:solidFill>
                  <a:srgbClr val="FF0000"/>
                </a:solidFill>
                <a:effectLst>
                  <a:outerShdw blurRad="38100" dist="38100" dir="2700000" algn="tl">
                    <a:srgbClr val="C0C0C0"/>
                  </a:outerShdw>
                </a:effectLst>
                <a:latin typeface="Trebuchet MS" pitchFamily="34" charset="0"/>
                <a:sym typeface="Gill Sans" charset="0"/>
              </a:rPr>
              <a:t> </a:t>
            </a:r>
            <a:r>
              <a:rPr lang="en-US" sz="2000" i="1" dirty="0" err="1">
                <a:solidFill>
                  <a:srgbClr val="FF0000"/>
                </a:solidFill>
                <a:effectLst>
                  <a:outerShdw blurRad="38100" dist="38100" dir="2700000" algn="tl">
                    <a:srgbClr val="C0C0C0"/>
                  </a:outerShdw>
                </a:effectLst>
                <a:latin typeface="Trebuchet MS" pitchFamily="34" charset="0"/>
                <a:sym typeface="Gill Sans" charset="0"/>
              </a:rPr>
              <a:t>unor</a:t>
            </a:r>
            <a:r>
              <a:rPr lang="en-US" sz="2000" i="1" dirty="0">
                <a:solidFill>
                  <a:srgbClr val="FF0000"/>
                </a:solidFill>
                <a:effectLst>
                  <a:outerShdw blurRad="38100" dist="38100" dir="2700000" algn="tl">
                    <a:srgbClr val="C0C0C0"/>
                  </a:outerShdw>
                </a:effectLst>
                <a:latin typeface="Trebuchet MS" pitchFamily="34" charset="0"/>
                <a:sym typeface="Gill Sans" charset="0"/>
              </a:rPr>
              <a:t> </a:t>
            </a:r>
            <a:r>
              <a:rPr lang="en-US" sz="2000" i="1" dirty="0" err="1">
                <a:solidFill>
                  <a:srgbClr val="FF0000"/>
                </a:solidFill>
                <a:effectLst>
                  <a:outerShdw blurRad="38100" dist="38100" dir="2700000" algn="tl">
                    <a:srgbClr val="C0C0C0"/>
                  </a:outerShdw>
                </a:effectLst>
                <a:latin typeface="Trebuchet MS" pitchFamily="34" charset="0"/>
                <a:sym typeface="Gill Sans" charset="0"/>
              </a:rPr>
              <a:t>politici</a:t>
            </a:r>
            <a:r>
              <a:rPr lang="en-US" sz="2000" i="1" dirty="0">
                <a:solidFill>
                  <a:srgbClr val="FF0000"/>
                </a:solidFill>
                <a:effectLst>
                  <a:outerShdw blurRad="38100" dist="38100" dir="2700000" algn="tl">
                    <a:srgbClr val="C0C0C0"/>
                  </a:outerShdw>
                </a:effectLst>
                <a:latin typeface="Trebuchet MS" pitchFamily="34" charset="0"/>
                <a:sym typeface="Gill Sans" charset="0"/>
              </a:rPr>
              <a:t> </a:t>
            </a:r>
            <a:r>
              <a:rPr lang="en-US" sz="2000" i="1" dirty="0" err="1">
                <a:solidFill>
                  <a:srgbClr val="FF0000"/>
                </a:solidFill>
                <a:effectLst>
                  <a:outerShdw blurRad="38100" dist="38100" dir="2700000" algn="tl">
                    <a:srgbClr val="C0C0C0"/>
                  </a:outerShdw>
                </a:effectLst>
                <a:latin typeface="Trebuchet MS" pitchFamily="34" charset="0"/>
                <a:sym typeface="Gill Sans" charset="0"/>
              </a:rPr>
              <a:t>sustenabile</a:t>
            </a:r>
            <a:r>
              <a:rPr lang="en-US" sz="2000" i="1" dirty="0">
                <a:solidFill>
                  <a:srgbClr val="FF0000"/>
                </a:solidFill>
                <a:effectLst>
                  <a:outerShdw blurRad="38100" dist="38100" dir="2700000" algn="tl">
                    <a:srgbClr val="C0C0C0"/>
                  </a:outerShdw>
                </a:effectLst>
                <a:latin typeface="Trebuchet MS" pitchFamily="34" charset="0"/>
                <a:sym typeface="Gill Sans" charset="0"/>
              </a:rPr>
              <a:t> </a:t>
            </a:r>
            <a:r>
              <a:rPr lang="ro-RO" sz="2000" i="1" dirty="0">
                <a:solidFill>
                  <a:srgbClr val="FF0000"/>
                </a:solidFill>
                <a:effectLst>
                  <a:outerShdw blurRad="38100" dist="38100" dir="2700000" algn="tl">
                    <a:srgbClr val="C0C0C0"/>
                  </a:outerShdw>
                </a:effectLst>
                <a:latin typeface="Trebuchet MS" pitchFamily="34" charset="0"/>
                <a:sym typeface="Gill Sans" charset="0"/>
              </a:rPr>
              <a:t>ş</a:t>
            </a:r>
            <a:r>
              <a:rPr lang="en-US" sz="2000" i="1" dirty="0">
                <a:solidFill>
                  <a:srgbClr val="FF0000"/>
                </a:solidFill>
                <a:effectLst>
                  <a:outerShdw blurRad="38100" dist="38100" dir="2700000" algn="tl">
                    <a:srgbClr val="C0C0C0"/>
                  </a:outerShdw>
                </a:effectLst>
                <a:latin typeface="Trebuchet MS" pitchFamily="34" charset="0"/>
                <a:sym typeface="Gill Sans" charset="0"/>
              </a:rPr>
              <a:t>i a </a:t>
            </a:r>
            <a:r>
              <a:rPr lang="en-US" sz="2000" i="1" dirty="0" err="1">
                <a:solidFill>
                  <a:srgbClr val="FF0000"/>
                </a:solidFill>
                <a:effectLst>
                  <a:outerShdw blurRad="38100" dist="38100" dir="2700000" algn="tl">
                    <a:srgbClr val="C0C0C0"/>
                  </a:outerShdw>
                </a:effectLst>
                <a:latin typeface="Trebuchet MS" pitchFamily="34" charset="0"/>
                <a:sym typeface="Gill Sans" charset="0"/>
              </a:rPr>
              <a:t>finan</a:t>
            </a:r>
            <a:r>
              <a:rPr lang="ro-RO" sz="2000" i="1" dirty="0" err="1">
                <a:solidFill>
                  <a:srgbClr val="FF0000"/>
                </a:solidFill>
                <a:effectLst>
                  <a:outerShdw blurRad="38100" dist="38100" dir="2700000" algn="tl">
                    <a:srgbClr val="C0C0C0"/>
                  </a:outerShdw>
                </a:effectLst>
                <a:latin typeface="Trebuchet MS" pitchFamily="34" charset="0"/>
                <a:sym typeface="Gill Sans" charset="0"/>
              </a:rPr>
              <a:t>ţă</a:t>
            </a:r>
            <a:r>
              <a:rPr lang="en-US" sz="2000" i="1" dirty="0" err="1">
                <a:solidFill>
                  <a:srgbClr val="FF0000"/>
                </a:solidFill>
                <a:effectLst>
                  <a:outerShdw blurRad="38100" dist="38100" dir="2700000" algn="tl">
                    <a:srgbClr val="C0C0C0"/>
                  </a:outerShdw>
                </a:effectLst>
                <a:latin typeface="Trebuchet MS" pitchFamily="34" charset="0"/>
                <a:sym typeface="Gill Sans" charset="0"/>
              </a:rPr>
              <a:t>rii</a:t>
            </a:r>
            <a:r>
              <a:rPr lang="en-US" sz="2000" i="1" dirty="0">
                <a:solidFill>
                  <a:srgbClr val="FF0000"/>
                </a:solidFill>
                <a:effectLst>
                  <a:outerShdw blurRad="38100" dist="38100" dir="2700000" algn="tl">
                    <a:srgbClr val="C0C0C0"/>
                  </a:outerShdw>
                </a:effectLst>
                <a:latin typeface="Trebuchet MS" pitchFamily="34" charset="0"/>
                <a:sym typeface="Gill Sans" charset="0"/>
              </a:rPr>
              <a:t> </a:t>
            </a:r>
            <a:r>
              <a:rPr lang="en-US" sz="2000" i="1" dirty="0" err="1">
                <a:solidFill>
                  <a:srgbClr val="FF0000"/>
                </a:solidFill>
                <a:effectLst>
                  <a:outerShdw blurRad="38100" dist="38100" dir="2700000" algn="tl">
                    <a:srgbClr val="C0C0C0"/>
                  </a:outerShdw>
                </a:effectLst>
                <a:latin typeface="Trebuchet MS" pitchFamily="34" charset="0"/>
                <a:sym typeface="Gill Sans" charset="0"/>
              </a:rPr>
              <a:t>pe</a:t>
            </a:r>
            <a:r>
              <a:rPr lang="en-US" sz="2000" i="1" dirty="0">
                <a:solidFill>
                  <a:srgbClr val="FF0000"/>
                </a:solidFill>
                <a:effectLst>
                  <a:outerShdw blurRad="38100" dist="38100" dir="2700000" algn="tl">
                    <a:srgbClr val="C0C0C0"/>
                  </a:outerShdw>
                </a:effectLst>
                <a:latin typeface="Trebuchet MS" pitchFamily="34" charset="0"/>
                <a:sym typeface="Gill Sans" charset="0"/>
              </a:rPr>
              <a:t> </a:t>
            </a:r>
            <a:r>
              <a:rPr lang="en-US" sz="2000" i="1" dirty="0" err="1">
                <a:solidFill>
                  <a:srgbClr val="FF0000"/>
                </a:solidFill>
                <a:effectLst>
                  <a:outerShdw blurRad="38100" dist="38100" dir="2700000" algn="tl">
                    <a:srgbClr val="C0C0C0"/>
                  </a:outerShdw>
                </a:effectLst>
                <a:latin typeface="Trebuchet MS" pitchFamily="34" charset="0"/>
                <a:sym typeface="Gill Sans" charset="0"/>
              </a:rPr>
              <a:t>termen</a:t>
            </a:r>
            <a:r>
              <a:rPr lang="en-US" sz="2000" i="1" dirty="0">
                <a:solidFill>
                  <a:srgbClr val="FF0000"/>
                </a:solidFill>
                <a:effectLst>
                  <a:outerShdw blurRad="38100" dist="38100" dir="2700000" algn="tl">
                    <a:srgbClr val="C0C0C0"/>
                  </a:outerShdw>
                </a:effectLst>
                <a:latin typeface="Trebuchet MS" pitchFamily="34" charset="0"/>
                <a:sym typeface="Gill Sans" charset="0"/>
              </a:rPr>
              <a:t> lung          NU EXIST</a:t>
            </a:r>
            <a:r>
              <a:rPr lang="ro-RO" sz="2000" i="1" dirty="0">
                <a:solidFill>
                  <a:srgbClr val="FF0000"/>
                </a:solidFill>
                <a:effectLst>
                  <a:outerShdw blurRad="38100" dist="38100" dir="2700000" algn="tl">
                    <a:srgbClr val="C0C0C0"/>
                  </a:outerShdw>
                </a:effectLst>
                <a:latin typeface="Trebuchet MS" pitchFamily="34" charset="0"/>
                <a:sym typeface="Gill Sans" charset="0"/>
              </a:rPr>
              <a:t>Ă</a:t>
            </a:r>
            <a:r>
              <a:rPr lang="en-US" sz="2000" i="1" dirty="0">
                <a:solidFill>
                  <a:srgbClr val="FF0000"/>
                </a:solidFill>
                <a:effectLst>
                  <a:outerShdw blurRad="38100" dist="38100" dir="2700000" algn="tl">
                    <a:srgbClr val="C0C0C0"/>
                  </a:outerShdw>
                </a:effectLst>
                <a:latin typeface="Trebuchet MS" pitchFamily="34" charset="0"/>
                <a:sym typeface="Gill Sans" charset="0"/>
              </a:rPr>
              <a:t> CONTINUITATEA </a:t>
            </a:r>
            <a:r>
              <a:rPr lang="ro-RO" sz="2000" i="1" dirty="0">
                <a:solidFill>
                  <a:srgbClr val="FF0000"/>
                </a:solidFill>
                <a:effectLst>
                  <a:outerShdw blurRad="38100" dist="38100" dir="2700000" algn="tl">
                    <a:srgbClr val="C0C0C0"/>
                  </a:outerShdw>
                </a:effectLst>
                <a:latin typeface="Trebuchet MS" pitchFamily="34" charset="0"/>
                <a:sym typeface="Gill Sans" charset="0"/>
              </a:rPr>
              <a:t>Î</a:t>
            </a:r>
            <a:r>
              <a:rPr lang="en-US" sz="2000" i="1" dirty="0">
                <a:solidFill>
                  <a:srgbClr val="FF0000"/>
                </a:solidFill>
                <a:effectLst>
                  <a:outerShdw blurRad="38100" dist="38100" dir="2700000" algn="tl">
                    <a:srgbClr val="C0C0C0"/>
                  </a:outerShdw>
                </a:effectLst>
                <a:latin typeface="Trebuchet MS" pitchFamily="34" charset="0"/>
                <a:sym typeface="Gill Sans" charset="0"/>
              </a:rPr>
              <a:t>NGRIJIRII </a:t>
            </a:r>
            <a:r>
              <a:rPr lang="ro-RO" sz="2000" i="1" dirty="0">
                <a:solidFill>
                  <a:srgbClr val="FF0000"/>
                </a:solidFill>
                <a:effectLst>
                  <a:outerShdw blurRad="38100" dist="38100" dir="2700000" algn="tl">
                    <a:srgbClr val="C0C0C0"/>
                  </a:outerShdw>
                </a:effectLst>
                <a:latin typeface="Trebuchet MS" pitchFamily="34" charset="0"/>
                <a:sym typeface="Gill Sans" charset="0"/>
              </a:rPr>
              <a:t>Î</a:t>
            </a:r>
            <a:r>
              <a:rPr lang="en-US" sz="2000" i="1" dirty="0">
                <a:solidFill>
                  <a:srgbClr val="FF0000"/>
                </a:solidFill>
                <a:effectLst>
                  <a:outerShdw blurRad="38100" dist="38100" dir="2700000" algn="tl">
                    <a:srgbClr val="C0C0C0"/>
                  </a:outerShdw>
                </a:effectLst>
                <a:latin typeface="Trebuchet MS" pitchFamily="34" charset="0"/>
                <a:sym typeface="Gill Sans" charset="0"/>
              </a:rPr>
              <a:t>N BOLILE RARE    </a:t>
            </a:r>
          </a:p>
          <a:p>
            <a:pPr eaLnBrk="1" hangingPunct="1"/>
            <a:endParaRPr lang="en-US" sz="2000" i="1" dirty="0">
              <a:solidFill>
                <a:srgbClr val="FF0000"/>
              </a:solidFill>
              <a:effectLst>
                <a:outerShdw blurRad="38100" dist="38100" dir="2700000" algn="tl">
                  <a:srgbClr val="C0C0C0"/>
                </a:outerShdw>
              </a:effectLst>
              <a:latin typeface="Trebuchet MS" pitchFamily="34" charset="0"/>
              <a:sym typeface="Gill Sans" charset="0"/>
            </a:endParaRPr>
          </a:p>
          <a:p>
            <a:pPr algn="just" eaLnBrk="1" hangingPunct="1"/>
            <a:r>
              <a:rPr lang="en-GB" sz="1600" i="1" dirty="0">
                <a:solidFill>
                  <a:srgbClr val="0070C0"/>
                </a:solidFill>
                <a:latin typeface="Trebuchet MS" pitchFamily="34" charset="0"/>
                <a:sym typeface="Gill Sans" charset="0"/>
              </a:rPr>
              <a:t>«</a:t>
            </a:r>
            <a:r>
              <a:rPr lang="vi-VN" sz="1600" i="1" dirty="0">
                <a:solidFill>
                  <a:srgbClr val="0070C0"/>
                </a:solidFill>
                <a:latin typeface="Gill Sans" charset="0"/>
                <a:sym typeface="Gill Sans" charset="0"/>
              </a:rPr>
              <a:t>Trebuie să recunoască și să integreze</a:t>
            </a:r>
            <a:r>
              <a:rPr lang="en-US" sz="1600" i="1" dirty="0">
                <a:solidFill>
                  <a:srgbClr val="0070C0"/>
                </a:solidFill>
                <a:latin typeface="Trebuchet MS" pitchFamily="34" charset="0"/>
                <a:sym typeface="Gill Sans" charset="0"/>
              </a:rPr>
              <a:t> </a:t>
            </a:r>
            <a:r>
              <a:rPr lang="en-US" sz="1600" i="1" dirty="0" err="1">
                <a:solidFill>
                  <a:srgbClr val="0070C0"/>
                </a:solidFill>
                <a:latin typeface="Trebuchet MS" pitchFamily="34" charset="0"/>
                <a:sym typeface="Gill Sans" charset="0"/>
              </a:rPr>
              <a:t>pacien</a:t>
            </a:r>
            <a:r>
              <a:rPr lang="vi-VN" sz="1600" i="1" dirty="0">
                <a:solidFill>
                  <a:srgbClr val="0070C0"/>
                </a:solidFill>
                <a:latin typeface="Gill Sans" charset="0"/>
                <a:sym typeface="Gill Sans" charset="0"/>
              </a:rPr>
              <a:t>ți</a:t>
            </a:r>
            <a:r>
              <a:rPr lang="en-US" sz="1600" i="1" dirty="0">
                <a:solidFill>
                  <a:srgbClr val="0070C0"/>
                </a:solidFill>
                <a:latin typeface="Trebuchet MS" pitchFamily="34" charset="0"/>
                <a:sym typeface="Gill Sans" charset="0"/>
              </a:rPr>
              <a:t>i</a:t>
            </a:r>
            <a:r>
              <a:rPr lang="vi-VN" sz="1600" i="1" dirty="0">
                <a:solidFill>
                  <a:srgbClr val="0070C0"/>
                </a:solidFill>
                <a:latin typeface="Gill Sans" charset="0"/>
                <a:sym typeface="Gill Sans" charset="0"/>
              </a:rPr>
              <a:t> în serviciile sociale existente (reabilitare, integrare în școală și la locul de muncă, recreere </a:t>
            </a:r>
            <a:r>
              <a:rPr lang="ro-RO" sz="1600" i="1" dirty="0">
                <a:solidFill>
                  <a:srgbClr val="0070C0"/>
                </a:solidFill>
                <a:latin typeface="Trebuchet MS" pitchFamily="34" charset="0"/>
                <a:sym typeface="Gill Sans" charset="0"/>
              </a:rPr>
              <a:t>ş</a:t>
            </a:r>
            <a:r>
              <a:rPr lang="vi-VN" sz="1600" i="1" dirty="0">
                <a:solidFill>
                  <a:srgbClr val="0070C0"/>
                </a:solidFill>
                <a:latin typeface="Gill Sans" charset="0"/>
                <a:sym typeface="Gill Sans" charset="0"/>
              </a:rPr>
              <a:t>i servicii </a:t>
            </a:r>
            <a:r>
              <a:rPr lang="en-US" sz="1600" i="1" dirty="0" err="1">
                <a:solidFill>
                  <a:srgbClr val="0070C0"/>
                </a:solidFill>
                <a:latin typeface="Trebuchet MS" pitchFamily="34" charset="0"/>
                <a:sym typeface="Gill Sans" charset="0"/>
              </a:rPr>
              <a:t>respiro</a:t>
            </a:r>
            <a:r>
              <a:rPr lang="vi-VN" sz="1600" i="1" dirty="0">
                <a:solidFill>
                  <a:srgbClr val="0070C0"/>
                </a:solidFill>
                <a:latin typeface="Gill Sans" charset="0"/>
                <a:sym typeface="Gill Sans" charset="0"/>
              </a:rPr>
              <a:t>), recunoscând în același timp specificitățile lor și furnizarea de servicii de calitate, ca răspuns la nevoile lor «</a:t>
            </a:r>
            <a:r>
              <a:rPr lang="en-US" sz="1600" i="1" dirty="0">
                <a:solidFill>
                  <a:srgbClr val="0070C0"/>
                </a:solidFill>
                <a:latin typeface="Trebuchet MS" pitchFamily="34" charset="0"/>
                <a:sym typeface="Gill Sans" charset="0"/>
              </a:rPr>
              <a:t>.</a:t>
            </a:r>
            <a:endParaRPr lang="vi-VN" sz="1600" i="1" dirty="0">
              <a:solidFill>
                <a:srgbClr val="0070C0"/>
              </a:solidFill>
              <a:latin typeface="Gill Sans" charset="0"/>
              <a:sym typeface="Gill Sans" charset="0"/>
            </a:endParaRPr>
          </a:p>
          <a:p>
            <a:pPr algn="just" eaLnBrk="1" hangingPunct="1"/>
            <a:r>
              <a:rPr lang="en-US" sz="1600" dirty="0">
                <a:solidFill>
                  <a:srgbClr val="0070C0"/>
                </a:solidFill>
                <a:latin typeface="Trebuchet MS" pitchFamily="34" charset="0"/>
                <a:sym typeface="Gill Sans" charset="0"/>
              </a:rPr>
              <a:t>       </a:t>
            </a:r>
          </a:p>
          <a:p>
            <a:pPr eaLnBrk="1" hangingPunct="1"/>
            <a:r>
              <a:rPr lang="en-US" sz="1600" dirty="0">
                <a:solidFill>
                  <a:srgbClr val="0070C0"/>
                </a:solidFill>
                <a:latin typeface="Trebuchet MS" pitchFamily="34" charset="0"/>
                <a:sym typeface="Gill Sans" charset="0"/>
              </a:rPr>
              <a:t>                 </a:t>
            </a:r>
          </a:p>
          <a:p>
            <a:pPr eaLnBrk="1" hangingPunct="1"/>
            <a:r>
              <a:rPr lang="en-US" sz="1600" dirty="0">
                <a:solidFill>
                  <a:srgbClr val="0070C0"/>
                </a:solidFill>
                <a:latin typeface="Trebuchet MS" pitchFamily="34" charset="0"/>
                <a:sym typeface="Gill Sans" charset="0"/>
              </a:rPr>
              <a:t>                   </a:t>
            </a:r>
            <a:r>
              <a:rPr lang="ro-RO" sz="1600" dirty="0">
                <a:solidFill>
                  <a:srgbClr val="0070C0"/>
                </a:solidFill>
                <a:latin typeface="Trebuchet MS" pitchFamily="34" charset="0"/>
                <a:sym typeface="Gill Sans" charset="0"/>
              </a:rPr>
              <a:t>Final Report</a:t>
            </a:r>
            <a:endParaRPr lang="en-US" sz="1600" dirty="0">
              <a:solidFill>
                <a:srgbClr val="0070C0"/>
              </a:solidFill>
              <a:latin typeface="Trebuchet MS" pitchFamily="34" charset="0"/>
              <a:sym typeface="Gill Sans" charset="0"/>
            </a:endParaRPr>
          </a:p>
          <a:p>
            <a:pPr eaLnBrk="1" hangingPunct="1"/>
            <a:endParaRPr lang="en-US" sz="2000" i="1" dirty="0">
              <a:solidFill>
                <a:srgbClr val="FF0000"/>
              </a:solidFill>
              <a:latin typeface="Trebuchet MS" pitchFamily="34" charset="0"/>
              <a:sym typeface="Gill Sans" charset="0"/>
            </a:endParaRPr>
          </a:p>
          <a:p>
            <a:pPr eaLnBrk="1" hangingPunct="1"/>
            <a:endParaRPr lang="ro-RO" sz="2000" i="1" dirty="0">
              <a:solidFill>
                <a:srgbClr val="FF0000"/>
              </a:solidFill>
              <a:latin typeface="Trebuchet MS" pitchFamily="34" charset="0"/>
              <a:sym typeface="Gill Sans" charset="0"/>
            </a:endParaRPr>
          </a:p>
        </p:txBody>
      </p:sp>
      <p:pic>
        <p:nvPicPr>
          <p:cNvPr id="21507" name="Picture 2" descr="C:\Users\Utente\Downloads\logo_orizzontale_colo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388" y="3402013"/>
            <a:ext cx="198278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magine 3" descr="Joint repo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93336">
            <a:off x="1106488" y="3819525"/>
            <a:ext cx="1531937" cy="2324100"/>
          </a:xfrm>
          <a:prstGeom prst="rect">
            <a:avLst/>
          </a:prstGeom>
          <a:noFill/>
          <a:ln w="38100">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1509" name="Picture 2"/>
          <p:cNvPicPr>
            <a:picLocks noChangeAspect="1" noChangeArrowheads="1"/>
          </p:cNvPicPr>
          <p:nvPr/>
        </p:nvPicPr>
        <p:blipFill>
          <a:blip r:embed="rId4">
            <a:extLst>
              <a:ext uri="{28A0092B-C50C-407E-A947-70E740481C1C}">
                <a14:useLocalDpi xmlns:a14="http://schemas.microsoft.com/office/drawing/2010/main" val="0"/>
              </a:ext>
            </a:extLst>
          </a:blip>
          <a:srcRect l="6534" t="4320" r="6534" b="4205"/>
          <a:stretch>
            <a:fillRect/>
          </a:stretch>
        </p:blipFill>
        <p:spPr bwMode="auto">
          <a:xfrm rot="-434657">
            <a:off x="2693988" y="4076700"/>
            <a:ext cx="1614487" cy="2287588"/>
          </a:xfrm>
          <a:prstGeom prst="rect">
            <a:avLst/>
          </a:prstGeom>
          <a:noFill/>
          <a:ln w="38100">
            <a:solidFill>
              <a:srgbClr val="0070C0"/>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1510" name="Immagine 15" descr="indicatori.JPG"/>
          <p:cNvPicPr>
            <a:picLocks noChangeAspect="1"/>
          </p:cNvPicPr>
          <p:nvPr/>
        </p:nvPicPr>
        <p:blipFill>
          <a:blip r:embed="rId5">
            <a:extLst>
              <a:ext uri="{28A0092B-C50C-407E-A947-70E740481C1C}">
                <a14:useLocalDpi xmlns:a14="http://schemas.microsoft.com/office/drawing/2010/main" val="0"/>
              </a:ext>
            </a:extLst>
          </a:blip>
          <a:srcRect l="5855" r="10820" b="17897"/>
          <a:stretch>
            <a:fillRect/>
          </a:stretch>
        </p:blipFill>
        <p:spPr bwMode="auto">
          <a:xfrm rot="-388763">
            <a:off x="5208588" y="3836988"/>
            <a:ext cx="1484312" cy="2289175"/>
          </a:xfrm>
          <a:prstGeom prst="rect">
            <a:avLst/>
          </a:prstGeom>
          <a:noFill/>
          <a:ln w="38100">
            <a:solidFill>
              <a:srgbClr val="00B050"/>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1511"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2597">
            <a:off x="6772275" y="4294188"/>
            <a:ext cx="1498600" cy="2209800"/>
          </a:xfrm>
          <a:prstGeom prst="rect">
            <a:avLst/>
          </a:prstGeom>
          <a:noFill/>
          <a:ln w="38100">
            <a:solidFill>
              <a:srgbClr val="66CCFF"/>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21512" name="Right Arrow 2"/>
          <p:cNvSpPr>
            <a:spLocks noChangeArrowheads="1"/>
          </p:cNvSpPr>
          <p:nvPr/>
        </p:nvSpPr>
        <p:spPr bwMode="auto">
          <a:xfrm>
            <a:off x="7793469" y="1404154"/>
            <a:ext cx="514350" cy="412750"/>
          </a:xfrm>
          <a:prstGeom prst="rightArrow">
            <a:avLst>
              <a:gd name="adj1" fmla="val 50000"/>
              <a:gd name="adj2" fmla="val 50071"/>
            </a:avLst>
          </a:prstGeom>
          <a:solidFill>
            <a:schemeClr val="accent1"/>
          </a:solidFill>
          <a:ln w="25400" algn="ctr">
            <a:solidFill>
              <a:srgbClr val="000000"/>
            </a:solidFill>
            <a:round/>
            <a:headEnd/>
            <a:tailEnd/>
          </a:ln>
        </p:spPr>
        <p:txBody>
          <a:bodyPr/>
          <a:lstStyle/>
          <a:p>
            <a:endParaRPr lang="ro-RO"/>
          </a:p>
        </p:txBody>
      </p:sp>
      <p:sp>
        <p:nvSpPr>
          <p:cNvPr id="10"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rPr>
              <a:t>Provoc</a:t>
            </a: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rPr>
              <a:t>ă</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rPr>
              <a:t>rile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rPr>
              <a:t>bolilor</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rPr>
              <a:t> rare: </a:t>
            </a:r>
          </a:p>
        </p:txBody>
      </p:sp>
    </p:spTree>
    <p:extLst>
      <p:ext uri="{BB962C8B-B14F-4D97-AF65-F5344CB8AC3E}">
        <p14:creationId xmlns:p14="http://schemas.microsoft.com/office/powerpoint/2010/main" val="40569237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039" y="1509166"/>
            <a:ext cx="8353425" cy="4462760"/>
          </a:xfrm>
          <a:prstGeom prst="rect">
            <a:avLst/>
          </a:prstGeom>
        </p:spPr>
        <p:txBody>
          <a:bodyPr>
            <a:spAutoFit/>
          </a:bodyPr>
          <a:lstStyle/>
          <a:p>
            <a:pPr algn="just"/>
            <a:r>
              <a:rPr lang="en-GB" sz="2400" b="1" i="1" dirty="0" err="1" smtClean="0">
                <a:solidFill>
                  <a:srgbClr val="C00000"/>
                </a:solidFill>
                <a:effectLst>
                  <a:outerShdw blurRad="38100" dist="38100" dir="2700000" algn="tl">
                    <a:srgbClr val="C0C0C0"/>
                  </a:outerShdw>
                </a:effectLst>
                <a:latin typeface="Trebuchet MS" pitchFamily="34" charset="0"/>
              </a:rPr>
              <a:t>Coordonare</a:t>
            </a:r>
            <a:r>
              <a:rPr lang="en-GB" sz="2400" b="1" i="1" dirty="0" smtClean="0">
                <a:solidFill>
                  <a:srgbClr val="C00000"/>
                </a:solidFill>
                <a:effectLst>
                  <a:outerShdw blurRad="38100" dist="38100" dir="2700000" algn="tl">
                    <a:srgbClr val="C0C0C0"/>
                  </a:outerShdw>
                </a:effectLst>
                <a:latin typeface="Trebuchet MS" pitchFamily="34" charset="0"/>
              </a:rPr>
              <a:t> </a:t>
            </a:r>
            <a:r>
              <a:rPr lang="en-GB" sz="2400" b="1" i="1" dirty="0">
                <a:solidFill>
                  <a:srgbClr val="C00000"/>
                </a:solidFill>
                <a:effectLst>
                  <a:outerShdw blurRad="38100" dist="38100" dir="2700000" algn="tl">
                    <a:srgbClr val="C0C0C0"/>
                  </a:outerShdw>
                </a:effectLst>
                <a:latin typeface="Trebuchet MS" pitchFamily="34" charset="0"/>
              </a:rPr>
              <a:t>slab</a:t>
            </a:r>
            <a:r>
              <a:rPr lang="ro-RO" sz="2400" b="1" i="1" dirty="0">
                <a:solidFill>
                  <a:srgbClr val="C00000"/>
                </a:solidFill>
                <a:effectLst>
                  <a:outerShdw blurRad="38100" dist="38100" dir="2700000" algn="tl">
                    <a:srgbClr val="C0C0C0"/>
                  </a:outerShdw>
                </a:effectLst>
                <a:latin typeface="Trebuchet MS" pitchFamily="34" charset="0"/>
              </a:rPr>
              <a:t>ă</a:t>
            </a:r>
            <a:r>
              <a:rPr lang="en-GB" sz="2400" b="1" i="1" dirty="0">
                <a:solidFill>
                  <a:srgbClr val="C00000"/>
                </a:solidFill>
                <a:effectLst>
                  <a:outerShdw blurRad="38100" dist="38100" dir="2700000" algn="tl">
                    <a:srgbClr val="C0C0C0"/>
                  </a:outerShdw>
                </a:effectLst>
                <a:latin typeface="Trebuchet MS" pitchFamily="34" charset="0"/>
              </a:rPr>
              <a:t> </a:t>
            </a:r>
            <a:r>
              <a:rPr lang="ro-RO" sz="2400" b="1" i="1" dirty="0">
                <a:solidFill>
                  <a:srgbClr val="C00000"/>
                </a:solidFill>
                <a:effectLst>
                  <a:outerShdw blurRad="38100" dist="38100" dir="2700000" algn="tl">
                    <a:srgbClr val="C0C0C0"/>
                  </a:outerShdw>
                </a:effectLst>
                <a:latin typeface="Trebuchet MS" pitchFamily="34" charset="0"/>
              </a:rPr>
              <a:t>î</a:t>
            </a:r>
            <a:r>
              <a:rPr lang="en-GB" sz="2400" b="1" i="1" dirty="0" err="1">
                <a:solidFill>
                  <a:srgbClr val="C00000"/>
                </a:solidFill>
                <a:effectLst>
                  <a:outerShdw blurRad="38100" dist="38100" dir="2700000" algn="tl">
                    <a:srgbClr val="C0C0C0"/>
                  </a:outerShdw>
                </a:effectLst>
                <a:latin typeface="Trebuchet MS" pitchFamily="34" charset="0"/>
              </a:rPr>
              <a:t>ntre</a:t>
            </a:r>
            <a:r>
              <a:rPr lang="en-GB" sz="2400" b="1" i="1" dirty="0">
                <a:solidFill>
                  <a:srgbClr val="C00000"/>
                </a:solidFill>
                <a:effectLst>
                  <a:outerShdw blurRad="38100" dist="38100" dir="2700000" algn="tl">
                    <a:srgbClr val="C0C0C0"/>
                  </a:outerShdw>
                </a:effectLst>
                <a:latin typeface="Trebuchet MS" pitchFamily="34" charset="0"/>
              </a:rPr>
              <a:t> </a:t>
            </a:r>
            <a:r>
              <a:rPr lang="ro-RO" sz="2400" b="1" i="1" dirty="0">
                <a:solidFill>
                  <a:srgbClr val="C00000"/>
                </a:solidFill>
                <a:effectLst>
                  <a:outerShdw blurRad="38100" dist="38100" dir="2700000" algn="tl">
                    <a:srgbClr val="C0C0C0"/>
                  </a:outerShdw>
                </a:effectLst>
                <a:latin typeface="Trebuchet MS" pitchFamily="34" charset="0"/>
              </a:rPr>
              <a:t>î</a:t>
            </a:r>
            <a:r>
              <a:rPr lang="en-GB" sz="2400" b="1" i="1" dirty="0" err="1">
                <a:solidFill>
                  <a:srgbClr val="C00000"/>
                </a:solidFill>
                <a:effectLst>
                  <a:outerShdw blurRad="38100" dist="38100" dir="2700000" algn="tl">
                    <a:srgbClr val="C0C0C0"/>
                  </a:outerShdw>
                </a:effectLst>
                <a:latin typeface="Trebuchet MS" pitchFamily="34" charset="0"/>
              </a:rPr>
              <a:t>ngrijirea</a:t>
            </a:r>
            <a:r>
              <a:rPr lang="en-GB" sz="2400" b="1" i="1" dirty="0">
                <a:solidFill>
                  <a:srgbClr val="C00000"/>
                </a:solidFill>
                <a:effectLst>
                  <a:outerShdw blurRad="38100" dist="38100" dir="2700000" algn="tl">
                    <a:srgbClr val="C0C0C0"/>
                  </a:outerShdw>
                </a:effectLst>
                <a:latin typeface="Trebuchet MS" pitchFamily="34" charset="0"/>
              </a:rPr>
              <a:t> medical</a:t>
            </a:r>
            <a:r>
              <a:rPr lang="ro-RO" sz="2400" b="1" i="1" dirty="0">
                <a:solidFill>
                  <a:srgbClr val="C00000"/>
                </a:solidFill>
                <a:effectLst>
                  <a:outerShdw blurRad="38100" dist="38100" dir="2700000" algn="tl">
                    <a:srgbClr val="C0C0C0"/>
                  </a:outerShdw>
                </a:effectLst>
                <a:latin typeface="Trebuchet MS" pitchFamily="34" charset="0"/>
              </a:rPr>
              <a:t>ă</a:t>
            </a:r>
            <a:r>
              <a:rPr lang="en-GB" sz="2400" b="1" i="1" dirty="0">
                <a:solidFill>
                  <a:srgbClr val="C00000"/>
                </a:solidFill>
                <a:effectLst>
                  <a:outerShdw blurRad="38100" dist="38100" dir="2700000" algn="tl">
                    <a:srgbClr val="C0C0C0"/>
                  </a:outerShdw>
                </a:effectLst>
                <a:latin typeface="Trebuchet MS" pitchFamily="34" charset="0"/>
              </a:rPr>
              <a:t> </a:t>
            </a:r>
            <a:r>
              <a:rPr lang="ro-RO" sz="2400" b="1" i="1" dirty="0">
                <a:solidFill>
                  <a:srgbClr val="C00000"/>
                </a:solidFill>
                <a:effectLst>
                  <a:outerShdw blurRad="38100" dist="38100" dir="2700000" algn="tl">
                    <a:srgbClr val="C0C0C0"/>
                  </a:outerShdw>
                </a:effectLst>
                <a:latin typeface="Trebuchet MS" pitchFamily="34" charset="0"/>
              </a:rPr>
              <a:t>ş</a:t>
            </a:r>
            <a:r>
              <a:rPr lang="en-GB" sz="2400" b="1" i="1" dirty="0">
                <a:solidFill>
                  <a:srgbClr val="C00000"/>
                </a:solidFill>
                <a:effectLst>
                  <a:outerShdw blurRad="38100" dist="38100" dir="2700000" algn="tl">
                    <a:srgbClr val="C0C0C0"/>
                  </a:outerShdw>
                </a:effectLst>
                <a:latin typeface="Trebuchet MS" pitchFamily="34" charset="0"/>
              </a:rPr>
              <a:t>i social</a:t>
            </a:r>
            <a:r>
              <a:rPr lang="ro-RO" sz="2400" b="1" i="1" dirty="0">
                <a:solidFill>
                  <a:srgbClr val="C00000"/>
                </a:solidFill>
                <a:effectLst>
                  <a:outerShdw blurRad="38100" dist="38100" dir="2700000" algn="tl">
                    <a:srgbClr val="C0C0C0"/>
                  </a:outerShdw>
                </a:effectLst>
                <a:latin typeface="Trebuchet MS" pitchFamily="34" charset="0"/>
              </a:rPr>
              <a:t>ă</a:t>
            </a:r>
            <a:r>
              <a:rPr lang="en-GB" sz="2400" b="1" i="1" dirty="0">
                <a:solidFill>
                  <a:srgbClr val="C00000"/>
                </a:solidFill>
                <a:effectLst>
                  <a:outerShdw blurRad="38100" dist="38100" dir="2700000" algn="tl">
                    <a:srgbClr val="C0C0C0"/>
                  </a:outerShdw>
                </a:effectLst>
                <a:latin typeface="Trebuchet MS" pitchFamily="34" charset="0"/>
              </a:rPr>
              <a:t>, </a:t>
            </a:r>
            <a:r>
              <a:rPr lang="ro-RO" sz="2400" b="1" i="1" dirty="0">
                <a:solidFill>
                  <a:srgbClr val="C00000"/>
                </a:solidFill>
                <a:effectLst>
                  <a:outerShdw blurRad="38100" dist="38100" dir="2700000" algn="tl">
                    <a:srgbClr val="C0C0C0"/>
                  </a:outerShdw>
                </a:effectLst>
                <a:latin typeface="Trebuchet MS" pitchFamily="34" charset="0"/>
              </a:rPr>
              <a:t>î</a:t>
            </a:r>
            <a:r>
              <a:rPr lang="en-GB" sz="2400" b="1" i="1" dirty="0" err="1">
                <a:solidFill>
                  <a:srgbClr val="C00000"/>
                </a:solidFill>
                <a:effectLst>
                  <a:outerShdw blurRad="38100" dist="38100" dir="2700000" algn="tl">
                    <a:srgbClr val="C0C0C0"/>
                  </a:outerShdw>
                </a:effectLst>
                <a:latin typeface="Trebuchet MS" pitchFamily="34" charset="0"/>
              </a:rPr>
              <a:t>ntre</a:t>
            </a:r>
            <a:r>
              <a:rPr lang="en-GB" sz="2400" b="1" i="1" dirty="0">
                <a:solidFill>
                  <a:srgbClr val="C00000"/>
                </a:solidFill>
                <a:effectLst>
                  <a:outerShdw blurRad="38100" dist="38100" dir="2700000" algn="tl">
                    <a:srgbClr val="C0C0C0"/>
                  </a:outerShdw>
                </a:effectLst>
                <a:latin typeface="Trebuchet MS" pitchFamily="34" charset="0"/>
              </a:rPr>
              <a:t> </a:t>
            </a:r>
            <a:r>
              <a:rPr lang="en-GB" sz="2400" b="1" i="1" dirty="0" err="1">
                <a:solidFill>
                  <a:srgbClr val="C00000"/>
                </a:solidFill>
                <a:effectLst>
                  <a:outerShdw blurRad="38100" dist="38100" dir="2700000" algn="tl">
                    <a:srgbClr val="C0C0C0"/>
                  </a:outerShdw>
                </a:effectLst>
                <a:latin typeface="Trebuchet MS" pitchFamily="34" charset="0"/>
              </a:rPr>
              <a:t>serviciile</a:t>
            </a:r>
            <a:r>
              <a:rPr lang="en-GB" sz="2400" b="1" i="1" dirty="0">
                <a:solidFill>
                  <a:srgbClr val="C00000"/>
                </a:solidFill>
                <a:effectLst>
                  <a:outerShdw blurRad="38100" dist="38100" dir="2700000" algn="tl">
                    <a:srgbClr val="C0C0C0"/>
                  </a:outerShdw>
                </a:effectLst>
                <a:latin typeface="Trebuchet MS" pitchFamily="34" charset="0"/>
              </a:rPr>
              <a:t> </a:t>
            </a:r>
            <a:r>
              <a:rPr lang="ro-RO" sz="2400" b="1" i="1" dirty="0">
                <a:solidFill>
                  <a:srgbClr val="C00000"/>
                </a:solidFill>
                <a:effectLst>
                  <a:outerShdw blurRad="38100" dist="38100" dir="2700000" algn="tl">
                    <a:srgbClr val="C0C0C0"/>
                  </a:outerShdw>
                </a:effectLst>
                <a:latin typeface="Trebuchet MS" pitchFamily="34" charset="0"/>
              </a:rPr>
              <a:t>n</a:t>
            </a:r>
            <a:r>
              <a:rPr lang="en-GB" sz="2400" b="1" i="1" dirty="0">
                <a:solidFill>
                  <a:srgbClr val="C00000"/>
                </a:solidFill>
                <a:effectLst>
                  <a:outerShdw blurRad="38100" dist="38100" dir="2700000" algn="tl">
                    <a:srgbClr val="C0C0C0"/>
                  </a:outerShdw>
                </a:effectLst>
                <a:latin typeface="Trebuchet MS" pitchFamily="34" charset="0"/>
              </a:rPr>
              <a:t>a</a:t>
            </a:r>
            <a:r>
              <a:rPr lang="ro-RO" sz="2400" b="1" i="1" dirty="0">
                <a:solidFill>
                  <a:srgbClr val="C00000"/>
                </a:solidFill>
                <a:effectLst>
                  <a:outerShdw blurRad="38100" dist="38100" dir="2700000" algn="tl">
                    <a:srgbClr val="C0C0C0"/>
                  </a:outerShdw>
                </a:effectLst>
                <a:latin typeface="Trebuchet MS" pitchFamily="34" charset="0"/>
              </a:rPr>
              <a:t>ţ</a:t>
            </a:r>
            <a:r>
              <a:rPr lang="en-GB" sz="2400" b="1" i="1" dirty="0" err="1">
                <a:solidFill>
                  <a:srgbClr val="C00000"/>
                </a:solidFill>
                <a:effectLst>
                  <a:outerShdw blurRad="38100" dist="38100" dir="2700000" algn="tl">
                    <a:srgbClr val="C0C0C0"/>
                  </a:outerShdw>
                </a:effectLst>
                <a:latin typeface="Trebuchet MS" pitchFamily="34" charset="0"/>
              </a:rPr>
              <a:t>ionale</a:t>
            </a:r>
            <a:r>
              <a:rPr lang="en-GB" sz="2400" b="1" i="1" dirty="0">
                <a:solidFill>
                  <a:srgbClr val="C00000"/>
                </a:solidFill>
                <a:effectLst>
                  <a:outerShdw blurRad="38100" dist="38100" dir="2700000" algn="tl">
                    <a:srgbClr val="C0C0C0"/>
                  </a:outerShdw>
                </a:effectLst>
                <a:latin typeface="Trebuchet MS" pitchFamily="34" charset="0"/>
              </a:rPr>
              <a:t>, </a:t>
            </a:r>
            <a:r>
              <a:rPr lang="en-GB" sz="2400" b="1" i="1" dirty="0" err="1">
                <a:solidFill>
                  <a:srgbClr val="C00000"/>
                </a:solidFill>
                <a:effectLst>
                  <a:outerShdw blurRad="38100" dist="38100" dir="2700000" algn="tl">
                    <a:srgbClr val="C0C0C0"/>
                  </a:outerShdw>
                </a:effectLst>
                <a:latin typeface="Trebuchet MS" pitchFamily="34" charset="0"/>
              </a:rPr>
              <a:t>regionale</a:t>
            </a:r>
            <a:r>
              <a:rPr lang="en-GB" sz="2400" b="1" i="1" dirty="0">
                <a:solidFill>
                  <a:srgbClr val="C00000"/>
                </a:solidFill>
                <a:effectLst>
                  <a:outerShdw blurRad="38100" dist="38100" dir="2700000" algn="tl">
                    <a:srgbClr val="C0C0C0"/>
                  </a:outerShdw>
                </a:effectLst>
                <a:latin typeface="Trebuchet MS" pitchFamily="34" charset="0"/>
              </a:rPr>
              <a:t> </a:t>
            </a:r>
            <a:r>
              <a:rPr lang="ro-RO" sz="2400" b="1" i="1" dirty="0">
                <a:solidFill>
                  <a:srgbClr val="C00000"/>
                </a:solidFill>
                <a:effectLst>
                  <a:outerShdw blurRad="38100" dist="38100" dir="2700000" algn="tl">
                    <a:srgbClr val="C0C0C0"/>
                  </a:outerShdw>
                </a:effectLst>
                <a:latin typeface="Trebuchet MS" pitchFamily="34" charset="0"/>
              </a:rPr>
              <a:t>ş</a:t>
            </a:r>
            <a:r>
              <a:rPr lang="en-GB" sz="2400" b="1" i="1" dirty="0">
                <a:solidFill>
                  <a:srgbClr val="C00000"/>
                </a:solidFill>
                <a:effectLst>
                  <a:outerShdw blurRad="38100" dist="38100" dir="2700000" algn="tl">
                    <a:srgbClr val="C0C0C0"/>
                  </a:outerShdw>
                </a:effectLst>
                <a:latin typeface="Trebuchet MS" pitchFamily="34" charset="0"/>
              </a:rPr>
              <a:t>i locale, </a:t>
            </a:r>
            <a:r>
              <a:rPr lang="en-GB" sz="2400" b="1" i="1" dirty="0" err="1">
                <a:solidFill>
                  <a:srgbClr val="C00000"/>
                </a:solidFill>
                <a:effectLst>
                  <a:outerShdw blurRad="38100" dist="38100" dir="2700000" algn="tl">
                    <a:srgbClr val="C0C0C0"/>
                  </a:outerShdw>
                </a:effectLst>
                <a:latin typeface="Trebuchet MS" pitchFamily="34" charset="0"/>
              </a:rPr>
              <a:t>lipsa</a:t>
            </a:r>
            <a:r>
              <a:rPr lang="en-GB" sz="2400" b="1" i="1" dirty="0">
                <a:solidFill>
                  <a:srgbClr val="C00000"/>
                </a:solidFill>
                <a:effectLst>
                  <a:outerShdw blurRad="38100" dist="38100" dir="2700000" algn="tl">
                    <a:srgbClr val="C0C0C0"/>
                  </a:outerShdw>
                </a:effectLst>
                <a:latin typeface="Trebuchet MS" pitchFamily="34" charset="0"/>
              </a:rPr>
              <a:t> </a:t>
            </a:r>
            <a:r>
              <a:rPr lang="en-GB" sz="2400" b="1" i="1" dirty="0" err="1">
                <a:solidFill>
                  <a:srgbClr val="C00000"/>
                </a:solidFill>
                <a:effectLst>
                  <a:outerShdw blurRad="38100" dist="38100" dir="2700000" algn="tl">
                    <a:srgbClr val="C0C0C0"/>
                  </a:outerShdw>
                </a:effectLst>
                <a:latin typeface="Trebuchet MS" pitchFamily="34" charset="0"/>
              </a:rPr>
              <a:t>abord</a:t>
            </a:r>
            <a:r>
              <a:rPr lang="ro-RO" sz="2400" b="1" i="1" dirty="0">
                <a:solidFill>
                  <a:srgbClr val="C00000"/>
                </a:solidFill>
                <a:effectLst>
                  <a:outerShdw blurRad="38100" dist="38100" dir="2700000" algn="tl">
                    <a:srgbClr val="C0C0C0"/>
                  </a:outerShdw>
                </a:effectLst>
                <a:latin typeface="Trebuchet MS" pitchFamily="34" charset="0"/>
              </a:rPr>
              <a:t>ă</a:t>
            </a:r>
            <a:r>
              <a:rPr lang="en-GB" sz="2400" b="1" i="1" dirty="0" err="1">
                <a:solidFill>
                  <a:srgbClr val="C00000"/>
                </a:solidFill>
                <a:effectLst>
                  <a:outerShdw blurRad="38100" dist="38100" dir="2700000" algn="tl">
                    <a:srgbClr val="C0C0C0"/>
                  </a:outerShdw>
                </a:effectLst>
                <a:latin typeface="Trebuchet MS" pitchFamily="34" charset="0"/>
              </a:rPr>
              <a:t>rii</a:t>
            </a:r>
            <a:r>
              <a:rPr lang="en-GB" sz="2400" b="1" i="1" dirty="0">
                <a:solidFill>
                  <a:srgbClr val="C00000"/>
                </a:solidFill>
                <a:effectLst>
                  <a:outerShdw blurRad="38100" dist="38100" dir="2700000" algn="tl">
                    <a:srgbClr val="C0C0C0"/>
                  </a:outerShdw>
                </a:effectLst>
                <a:latin typeface="Trebuchet MS" pitchFamily="34" charset="0"/>
              </a:rPr>
              <a:t>/</a:t>
            </a:r>
            <a:r>
              <a:rPr lang="en-GB" sz="2400" b="1" i="1" dirty="0" err="1">
                <a:solidFill>
                  <a:srgbClr val="C00000"/>
                </a:solidFill>
                <a:effectLst>
                  <a:outerShdw blurRad="38100" dist="38100" dir="2700000" algn="tl">
                    <a:srgbClr val="C0C0C0"/>
                  </a:outerShdw>
                </a:effectLst>
                <a:latin typeface="Trebuchet MS" pitchFamily="34" charset="0"/>
              </a:rPr>
              <a:t>colabor</a:t>
            </a:r>
            <a:r>
              <a:rPr lang="ro-RO" sz="2400" b="1" i="1" dirty="0">
                <a:solidFill>
                  <a:srgbClr val="C00000"/>
                </a:solidFill>
                <a:effectLst>
                  <a:outerShdw blurRad="38100" dist="38100" dir="2700000" algn="tl">
                    <a:srgbClr val="C0C0C0"/>
                  </a:outerShdw>
                </a:effectLst>
                <a:latin typeface="Trebuchet MS" pitchFamily="34" charset="0"/>
              </a:rPr>
              <a:t>ă</a:t>
            </a:r>
            <a:r>
              <a:rPr lang="en-GB" sz="2400" b="1" i="1" dirty="0" err="1">
                <a:solidFill>
                  <a:srgbClr val="C00000"/>
                </a:solidFill>
                <a:effectLst>
                  <a:outerShdw blurRad="38100" dist="38100" dir="2700000" algn="tl">
                    <a:srgbClr val="C0C0C0"/>
                  </a:outerShdw>
                </a:effectLst>
                <a:latin typeface="Trebuchet MS" pitchFamily="34" charset="0"/>
              </a:rPr>
              <a:t>rii</a:t>
            </a:r>
            <a:r>
              <a:rPr lang="en-GB" sz="2400" b="1" i="1" dirty="0">
                <a:solidFill>
                  <a:srgbClr val="C00000"/>
                </a:solidFill>
                <a:effectLst>
                  <a:outerShdw blurRad="38100" dist="38100" dir="2700000" algn="tl">
                    <a:srgbClr val="C0C0C0"/>
                  </a:outerShdw>
                </a:effectLst>
                <a:latin typeface="Trebuchet MS" pitchFamily="34" charset="0"/>
              </a:rPr>
              <a:t> </a:t>
            </a:r>
            <a:r>
              <a:rPr lang="en-GB" sz="2400" b="1" i="1" dirty="0" err="1" smtClean="0">
                <a:solidFill>
                  <a:srgbClr val="C00000"/>
                </a:solidFill>
                <a:effectLst>
                  <a:outerShdw blurRad="38100" dist="38100" dir="2700000" algn="tl">
                    <a:srgbClr val="C0C0C0"/>
                  </a:outerShdw>
                </a:effectLst>
                <a:latin typeface="Trebuchet MS" pitchFamily="34" charset="0"/>
              </a:rPr>
              <a:t>multidisciplinare</a:t>
            </a:r>
            <a:r>
              <a:rPr lang="en-GB" sz="2400" b="1" i="1" dirty="0" smtClean="0">
                <a:solidFill>
                  <a:srgbClr val="C00000"/>
                </a:solidFill>
                <a:effectLst>
                  <a:outerShdw blurRad="38100" dist="38100" dir="2700000" algn="tl">
                    <a:srgbClr val="C0C0C0"/>
                  </a:outerShdw>
                </a:effectLst>
                <a:latin typeface="Trebuchet MS" pitchFamily="34" charset="0"/>
              </a:rPr>
              <a:t>;</a:t>
            </a:r>
            <a:endParaRPr lang="en-GB" sz="2400" b="1" i="1" dirty="0">
              <a:solidFill>
                <a:srgbClr val="C00000"/>
              </a:solidFill>
              <a:effectLst>
                <a:outerShdw blurRad="38100" dist="38100" dir="2700000" algn="tl">
                  <a:srgbClr val="C0C0C0"/>
                </a:outerShdw>
              </a:effectLst>
              <a:latin typeface="Trebuchet MS" pitchFamily="34" charset="0"/>
            </a:endParaRPr>
          </a:p>
          <a:p>
            <a:pPr algn="just"/>
            <a:endParaRPr lang="en-US" sz="1800" dirty="0">
              <a:solidFill>
                <a:srgbClr val="0070C0"/>
              </a:solidFill>
              <a:latin typeface="Trebuchet MS" pitchFamily="34" charset="0"/>
            </a:endParaRPr>
          </a:p>
          <a:p>
            <a:pPr algn="just"/>
            <a:r>
              <a:rPr lang="vi-VN" sz="1600" dirty="0">
                <a:solidFill>
                  <a:srgbClr val="0070C0"/>
                </a:solidFill>
              </a:rPr>
              <a:t>"Este nevoie de o </a:t>
            </a:r>
            <a:r>
              <a:rPr lang="vi-VN" sz="1600" dirty="0">
                <a:solidFill>
                  <a:srgbClr val="0070C0"/>
                </a:solidFill>
                <a:effectLst>
                  <a:outerShdw blurRad="38100" dist="38100" dir="2700000" algn="tl">
                    <a:srgbClr val="C0C0C0"/>
                  </a:outerShdw>
                </a:effectLst>
              </a:rPr>
              <a:t>abordare multi-disciplinară pentru această populație</a:t>
            </a:r>
            <a:r>
              <a:rPr lang="en-US" sz="1600" dirty="0">
                <a:solidFill>
                  <a:srgbClr val="0070C0"/>
                </a:solidFill>
                <a:latin typeface="Trebuchet MS" pitchFamily="34" charset="0"/>
              </a:rPr>
              <a:t>”</a:t>
            </a:r>
            <a:r>
              <a:rPr lang="vi-VN" sz="1600" dirty="0">
                <a:solidFill>
                  <a:srgbClr val="0070C0"/>
                </a:solidFill>
              </a:rPr>
              <a:t> Hennepe (1999) citat de McGarvey și Hart (2009)</a:t>
            </a:r>
          </a:p>
          <a:p>
            <a:pPr algn="just"/>
            <a:endParaRPr lang="en-US" sz="1600" dirty="0">
              <a:solidFill>
                <a:srgbClr val="0070C0"/>
              </a:solidFill>
              <a:latin typeface="Trebuchet MS" pitchFamily="34" charset="0"/>
            </a:endParaRPr>
          </a:p>
          <a:p>
            <a:pPr algn="just"/>
            <a:r>
              <a:rPr lang="en-US" sz="1600" dirty="0">
                <a:solidFill>
                  <a:srgbClr val="0070C0"/>
                </a:solidFill>
                <a:latin typeface="Trebuchet MS" pitchFamily="34" charset="0"/>
              </a:rPr>
              <a:t>“</a:t>
            </a:r>
            <a:r>
              <a:rPr lang="en-US" sz="1600" dirty="0">
                <a:solidFill>
                  <a:srgbClr val="0070C0"/>
                </a:solidFill>
                <a:effectLst>
                  <a:outerShdw blurRad="38100" dist="38100" dir="2700000" algn="tl">
                    <a:srgbClr val="C0C0C0"/>
                  </a:outerShdw>
                </a:effectLst>
                <a:latin typeface="Trebuchet MS" pitchFamily="34" charset="0"/>
              </a:rPr>
              <a:t>C</a:t>
            </a:r>
            <a:r>
              <a:rPr lang="vi-VN" sz="1600" dirty="0">
                <a:solidFill>
                  <a:srgbClr val="0070C0"/>
                </a:solidFill>
                <a:effectLst>
                  <a:outerShdw blurRad="38100" dist="38100" dir="2700000" algn="tl">
                    <a:srgbClr val="C0C0C0"/>
                  </a:outerShdw>
                </a:effectLst>
              </a:rPr>
              <a:t>entrele </a:t>
            </a:r>
            <a:r>
              <a:rPr lang="en-US" sz="1600" dirty="0">
                <a:solidFill>
                  <a:srgbClr val="0070C0"/>
                </a:solidFill>
                <a:effectLst>
                  <a:outerShdw blurRad="38100" dist="38100" dir="2700000" algn="tl">
                    <a:srgbClr val="C0C0C0"/>
                  </a:outerShdw>
                </a:effectLst>
                <a:latin typeface="Trebuchet MS" pitchFamily="34" charset="0"/>
              </a:rPr>
              <a:t>de </a:t>
            </a:r>
            <a:r>
              <a:rPr lang="en-US" sz="1600" dirty="0" err="1">
                <a:solidFill>
                  <a:srgbClr val="0070C0"/>
                </a:solidFill>
                <a:effectLst>
                  <a:outerShdw blurRad="38100" dist="38100" dir="2700000" algn="tl">
                    <a:srgbClr val="C0C0C0"/>
                  </a:outerShdw>
                </a:effectLst>
                <a:latin typeface="Trebuchet MS" pitchFamily="34" charset="0"/>
              </a:rPr>
              <a:t>expertiz</a:t>
            </a:r>
            <a:r>
              <a:rPr lang="vi-VN" sz="1600" dirty="0">
                <a:solidFill>
                  <a:srgbClr val="0070C0"/>
                </a:solidFill>
                <a:effectLst>
                  <a:outerShdw blurRad="38100" dist="38100" dir="2700000" algn="tl">
                    <a:srgbClr val="C0C0C0"/>
                  </a:outerShdw>
                </a:effectLst>
              </a:rPr>
              <a:t>ă</a:t>
            </a:r>
            <a:r>
              <a:rPr lang="vi-VN" sz="1600" dirty="0">
                <a:solidFill>
                  <a:srgbClr val="0070C0"/>
                </a:solidFill>
              </a:rPr>
              <a:t>, integrează îngrijirea medicală și servicii sociale specifice legate de rarit</a:t>
            </a:r>
            <a:r>
              <a:rPr lang="en-US" sz="1600" dirty="0" err="1">
                <a:solidFill>
                  <a:srgbClr val="0070C0"/>
                </a:solidFill>
                <a:latin typeface="Trebuchet MS" pitchFamily="34" charset="0"/>
              </a:rPr>
              <a:t>atea</a:t>
            </a:r>
            <a:r>
              <a:rPr lang="vi-VN" sz="1600" dirty="0">
                <a:solidFill>
                  <a:srgbClr val="0070C0"/>
                </a:solidFill>
              </a:rPr>
              <a:t> bolii</a:t>
            </a:r>
            <a:r>
              <a:rPr lang="en-US" sz="1600" dirty="0">
                <a:solidFill>
                  <a:srgbClr val="0070C0"/>
                </a:solidFill>
                <a:latin typeface="Trebuchet MS" pitchFamily="34" charset="0"/>
              </a:rPr>
              <a:t>, care </a:t>
            </a:r>
            <a:r>
              <a:rPr lang="en-US" sz="1600" dirty="0" err="1">
                <a:solidFill>
                  <a:srgbClr val="0070C0"/>
                </a:solidFill>
                <a:latin typeface="Trebuchet MS" pitchFamily="34" charset="0"/>
              </a:rPr>
              <a:t>vor</a:t>
            </a:r>
            <a:r>
              <a:rPr lang="en-US" sz="1600" dirty="0">
                <a:solidFill>
                  <a:srgbClr val="0070C0"/>
                </a:solidFill>
                <a:latin typeface="Trebuchet MS" pitchFamily="34" charset="0"/>
              </a:rPr>
              <a:t> </a:t>
            </a:r>
            <a:r>
              <a:rPr lang="vi-VN" sz="1600" dirty="0">
                <a:solidFill>
                  <a:srgbClr val="0070C0"/>
                </a:solidFill>
              </a:rPr>
              <a:t>oferi instruire pentru specialiști locali, precum și materiale informative despre boala lor </a:t>
            </a:r>
            <a:r>
              <a:rPr lang="ro-RO" sz="1600" dirty="0">
                <a:solidFill>
                  <a:srgbClr val="0070C0"/>
                </a:solidFill>
                <a:latin typeface="Trebuchet MS" pitchFamily="34" charset="0"/>
              </a:rPr>
              <a:t>ş</a:t>
            </a:r>
            <a:r>
              <a:rPr lang="vi-VN" sz="1600" dirty="0">
                <a:solidFill>
                  <a:srgbClr val="0070C0"/>
                </a:solidFill>
              </a:rPr>
              <a:t>i ghid</a:t>
            </a:r>
            <a:r>
              <a:rPr lang="en-US" sz="1600" dirty="0">
                <a:solidFill>
                  <a:srgbClr val="0070C0"/>
                </a:solidFill>
                <a:latin typeface="Trebuchet MS" pitchFamily="34" charset="0"/>
              </a:rPr>
              <a:t>area</a:t>
            </a:r>
            <a:r>
              <a:rPr lang="vi-VN" sz="1600" dirty="0">
                <a:solidFill>
                  <a:srgbClr val="0070C0"/>
                </a:solidFill>
              </a:rPr>
              <a:t> lor în scopul de a îmbunătăți integrarea socială.</a:t>
            </a:r>
            <a:r>
              <a:rPr lang="en-US" sz="1600" dirty="0">
                <a:solidFill>
                  <a:srgbClr val="0070C0"/>
                </a:solidFill>
                <a:latin typeface="Trebuchet MS" pitchFamily="34" charset="0"/>
              </a:rPr>
              <a:t>”</a:t>
            </a:r>
          </a:p>
          <a:p>
            <a:pPr algn="just"/>
            <a:endParaRPr lang="en-GB" sz="1800" dirty="0">
              <a:solidFill>
                <a:srgbClr val="FF0000"/>
              </a:solidFill>
              <a:latin typeface="Trebuchet MS" pitchFamily="34" charset="0"/>
            </a:endParaRPr>
          </a:p>
          <a:p>
            <a:pPr algn="just"/>
            <a:r>
              <a:rPr lang="en-US" sz="2000" dirty="0" err="1">
                <a:solidFill>
                  <a:srgbClr val="0070C0"/>
                </a:solidFill>
                <a:effectLst>
                  <a:outerShdw blurRad="38100" dist="38100" dir="2700000" algn="tl">
                    <a:srgbClr val="C0C0C0"/>
                  </a:outerShdw>
                </a:effectLst>
                <a:latin typeface="Trebuchet MS" pitchFamily="34" charset="0"/>
              </a:rPr>
              <a:t>Anun</a:t>
            </a:r>
            <a:r>
              <a:rPr lang="vi-VN" sz="2000" dirty="0">
                <a:solidFill>
                  <a:srgbClr val="0070C0"/>
                </a:solidFill>
                <a:effectLst>
                  <a:outerShdw blurRad="38100" dist="38100" dir="2700000" algn="tl">
                    <a:srgbClr val="C0C0C0"/>
                  </a:outerShdw>
                </a:effectLst>
              </a:rPr>
              <a:t>ț</a:t>
            </a:r>
            <a:r>
              <a:rPr lang="en-US" sz="2000" dirty="0" err="1">
                <a:solidFill>
                  <a:srgbClr val="0070C0"/>
                </a:solidFill>
                <a:effectLst>
                  <a:outerShdw blurRad="38100" dist="38100" dir="2700000" algn="tl">
                    <a:srgbClr val="C0C0C0"/>
                  </a:outerShdw>
                </a:effectLst>
                <a:latin typeface="Trebuchet MS" pitchFamily="34" charset="0"/>
              </a:rPr>
              <a:t>ul</a:t>
            </a:r>
            <a:r>
              <a:rPr lang="en-US" sz="2000" dirty="0">
                <a:solidFill>
                  <a:srgbClr val="0070C0"/>
                </a:solidFill>
                <a:effectLst>
                  <a:outerShdw blurRad="38100" dist="38100" dir="2700000" algn="tl">
                    <a:srgbClr val="C0C0C0"/>
                  </a:outerShdw>
                </a:effectLst>
                <a:latin typeface="Trebuchet MS" pitchFamily="34" charset="0"/>
              </a:rPr>
              <a:t> </a:t>
            </a:r>
            <a:r>
              <a:rPr lang="en-US" sz="2000" dirty="0" err="1">
                <a:solidFill>
                  <a:srgbClr val="0070C0"/>
                </a:solidFill>
                <a:effectLst>
                  <a:outerShdw blurRad="38100" dist="38100" dir="2700000" algn="tl">
                    <a:srgbClr val="C0C0C0"/>
                  </a:outerShdw>
                </a:effectLst>
                <a:latin typeface="Trebuchet MS" pitchFamily="34" charset="0"/>
              </a:rPr>
              <a:t>handicapului</a:t>
            </a:r>
            <a:r>
              <a:rPr lang="en-US" sz="2000" dirty="0">
                <a:solidFill>
                  <a:srgbClr val="0070C0"/>
                </a:solidFill>
                <a:effectLst>
                  <a:outerShdw blurRad="38100" dist="38100" dir="2700000" algn="tl">
                    <a:srgbClr val="C0C0C0"/>
                  </a:outerShdw>
                </a:effectLst>
                <a:latin typeface="Trebuchet MS" pitchFamily="34" charset="0"/>
              </a:rPr>
              <a:t> (</a:t>
            </a:r>
            <a:r>
              <a:rPr lang="en-US" sz="2000" dirty="0" err="1">
                <a:solidFill>
                  <a:srgbClr val="0070C0"/>
                </a:solidFill>
                <a:effectLst>
                  <a:outerShdw blurRad="38100" dist="38100" dir="2700000" algn="tl">
                    <a:srgbClr val="C0C0C0"/>
                  </a:outerShdw>
                </a:effectLst>
                <a:latin typeface="Trebuchet MS" pitchFamily="34" charset="0"/>
              </a:rPr>
              <a:t>diagnosticului</a:t>
            </a:r>
            <a:r>
              <a:rPr lang="en-US" sz="2000" dirty="0">
                <a:solidFill>
                  <a:srgbClr val="0070C0"/>
                </a:solidFill>
                <a:effectLst>
                  <a:outerShdw blurRad="38100" dist="38100" dir="2700000" algn="tl">
                    <a:srgbClr val="C0C0C0"/>
                  </a:outerShdw>
                </a:effectLst>
                <a:latin typeface="Trebuchet MS" pitchFamily="34" charset="0"/>
              </a:rPr>
              <a:t>) NU se </a:t>
            </a:r>
            <a:r>
              <a:rPr lang="en-US" sz="2000" dirty="0" err="1">
                <a:solidFill>
                  <a:srgbClr val="0070C0"/>
                </a:solidFill>
                <a:effectLst>
                  <a:outerShdw blurRad="38100" dist="38100" dir="2700000" algn="tl">
                    <a:srgbClr val="C0C0C0"/>
                  </a:outerShdw>
                </a:effectLst>
                <a:latin typeface="Trebuchet MS" pitchFamily="34" charset="0"/>
              </a:rPr>
              <a:t>realizeaz</a:t>
            </a:r>
            <a:r>
              <a:rPr lang="ro-RO" sz="2000" dirty="0">
                <a:solidFill>
                  <a:srgbClr val="0070C0"/>
                </a:solidFill>
                <a:effectLst>
                  <a:outerShdw blurRad="38100" dist="38100" dir="2700000" algn="tl">
                    <a:srgbClr val="C0C0C0"/>
                  </a:outerShdw>
                </a:effectLst>
                <a:latin typeface="Trebuchet MS" pitchFamily="34" charset="0"/>
              </a:rPr>
              <a:t>ă</a:t>
            </a:r>
            <a:r>
              <a:rPr lang="en-US" sz="2000" dirty="0">
                <a:solidFill>
                  <a:srgbClr val="0070C0"/>
                </a:solidFill>
                <a:effectLst>
                  <a:outerShdw blurRad="38100" dist="38100" dir="2700000" algn="tl">
                    <a:srgbClr val="C0C0C0"/>
                  </a:outerShdw>
                </a:effectLst>
                <a:latin typeface="Trebuchet MS" pitchFamily="34" charset="0"/>
              </a:rPr>
              <a:t> </a:t>
            </a:r>
            <a:r>
              <a:rPr lang="ro-RO" sz="2000" dirty="0">
                <a:solidFill>
                  <a:srgbClr val="0070C0"/>
                </a:solidFill>
                <a:effectLst>
                  <a:outerShdw blurRad="38100" dist="38100" dir="2700000" algn="tl">
                    <a:srgbClr val="C0C0C0"/>
                  </a:outerShdw>
                </a:effectLst>
                <a:latin typeface="Trebuchet MS" pitchFamily="34" charset="0"/>
              </a:rPr>
              <a:t>î</a:t>
            </a:r>
            <a:r>
              <a:rPr lang="en-US" sz="2000" dirty="0">
                <a:solidFill>
                  <a:srgbClr val="0070C0"/>
                </a:solidFill>
                <a:effectLst>
                  <a:outerShdw blurRad="38100" dist="38100" dir="2700000" algn="tl">
                    <a:srgbClr val="C0C0C0"/>
                  </a:outerShdw>
                </a:effectLst>
                <a:latin typeface="Trebuchet MS" pitchFamily="34" charset="0"/>
              </a:rPr>
              <a:t>n </a:t>
            </a:r>
            <a:r>
              <a:rPr lang="en-US" sz="2000" dirty="0" err="1">
                <a:solidFill>
                  <a:srgbClr val="0070C0"/>
                </a:solidFill>
                <a:effectLst>
                  <a:outerShdw blurRad="38100" dist="38100" dir="2700000" algn="tl">
                    <a:srgbClr val="C0C0C0"/>
                  </a:outerShdw>
                </a:effectLst>
                <a:latin typeface="Trebuchet MS" pitchFamily="34" charset="0"/>
              </a:rPr>
              <a:t>condi</a:t>
            </a:r>
            <a:r>
              <a:rPr lang="vi-VN" sz="2000" dirty="0">
                <a:solidFill>
                  <a:srgbClr val="0070C0"/>
                </a:solidFill>
                <a:effectLst>
                  <a:outerShdw blurRad="38100" dist="38100" dir="2700000" algn="tl">
                    <a:srgbClr val="C0C0C0"/>
                  </a:outerShdw>
                </a:effectLst>
              </a:rPr>
              <a:t>ț</a:t>
            </a:r>
            <a:r>
              <a:rPr lang="en-US" sz="2000" dirty="0">
                <a:solidFill>
                  <a:srgbClr val="0070C0"/>
                </a:solidFill>
                <a:effectLst>
                  <a:outerShdw blurRad="38100" dist="38100" dir="2700000" algn="tl">
                    <a:srgbClr val="C0C0C0"/>
                  </a:outerShdw>
                </a:effectLst>
                <a:latin typeface="Trebuchet MS" pitchFamily="34" charset="0"/>
              </a:rPr>
              <a:t>ii </a:t>
            </a:r>
            <a:r>
              <a:rPr lang="en-US" sz="2000" dirty="0" err="1">
                <a:solidFill>
                  <a:srgbClr val="0070C0"/>
                </a:solidFill>
                <a:effectLst>
                  <a:outerShdw blurRad="38100" dist="38100" dir="2700000" algn="tl">
                    <a:srgbClr val="C0C0C0"/>
                  </a:outerShdw>
                </a:effectLst>
                <a:latin typeface="Trebuchet MS" pitchFamily="34" charset="0"/>
              </a:rPr>
              <a:t>optime</a:t>
            </a:r>
            <a:r>
              <a:rPr lang="en-US" sz="2000" dirty="0">
                <a:solidFill>
                  <a:srgbClr val="0070C0"/>
                </a:solidFill>
                <a:effectLst>
                  <a:outerShdw blurRad="38100" dist="38100" dir="2700000" algn="tl">
                    <a:srgbClr val="C0C0C0"/>
                  </a:outerShdw>
                </a:effectLst>
                <a:latin typeface="Trebuchet MS" pitchFamily="34" charset="0"/>
              </a:rPr>
              <a:t>!!! </a:t>
            </a:r>
            <a:r>
              <a:rPr lang="en-US" sz="2000" dirty="0" err="1">
                <a:solidFill>
                  <a:srgbClr val="0070C0"/>
                </a:solidFill>
                <a:effectLst>
                  <a:outerShdw blurRad="38100" dist="38100" dir="2700000" algn="tl">
                    <a:srgbClr val="C0C0C0"/>
                  </a:outerShdw>
                </a:effectLst>
                <a:latin typeface="Trebuchet MS" pitchFamily="34" charset="0"/>
              </a:rPr>
              <a:t>Comunicarea</a:t>
            </a:r>
            <a:r>
              <a:rPr lang="en-US" sz="2000" dirty="0">
                <a:solidFill>
                  <a:srgbClr val="0070C0"/>
                </a:solidFill>
                <a:effectLst>
                  <a:outerShdw blurRad="38100" dist="38100" dir="2700000" algn="tl">
                    <a:srgbClr val="C0C0C0"/>
                  </a:outerShdw>
                </a:effectLst>
                <a:latin typeface="Trebuchet MS" pitchFamily="34" charset="0"/>
              </a:rPr>
              <a:t> </a:t>
            </a:r>
            <a:r>
              <a:rPr lang="ro-RO" sz="2000" dirty="0">
                <a:solidFill>
                  <a:srgbClr val="0070C0"/>
                </a:solidFill>
                <a:effectLst>
                  <a:outerShdw blurRad="38100" dist="38100" dir="2700000" algn="tl">
                    <a:srgbClr val="C0C0C0"/>
                  </a:outerShdw>
                </a:effectLst>
                <a:latin typeface="Trebuchet MS" pitchFamily="34" charset="0"/>
              </a:rPr>
              <a:t>î</a:t>
            </a:r>
            <a:r>
              <a:rPr lang="en-US" sz="2000" dirty="0" err="1">
                <a:solidFill>
                  <a:srgbClr val="0070C0"/>
                </a:solidFill>
                <a:effectLst>
                  <a:outerShdw blurRad="38100" dist="38100" dir="2700000" algn="tl">
                    <a:srgbClr val="C0C0C0"/>
                  </a:outerShdw>
                </a:effectLst>
                <a:latin typeface="Trebuchet MS" pitchFamily="34" charset="0"/>
              </a:rPr>
              <a:t>ntre</a:t>
            </a:r>
            <a:r>
              <a:rPr lang="en-US" sz="2000" dirty="0">
                <a:solidFill>
                  <a:srgbClr val="0070C0"/>
                </a:solidFill>
                <a:effectLst>
                  <a:outerShdw blurRad="38100" dist="38100" dir="2700000" algn="tl">
                    <a:srgbClr val="C0C0C0"/>
                  </a:outerShdw>
                </a:effectLst>
                <a:latin typeface="Trebuchet MS" pitchFamily="34" charset="0"/>
              </a:rPr>
              <a:t> </a:t>
            </a:r>
            <a:r>
              <a:rPr lang="en-US" sz="2000" dirty="0" err="1">
                <a:solidFill>
                  <a:srgbClr val="0070C0"/>
                </a:solidFill>
                <a:effectLst>
                  <a:outerShdw blurRad="38100" dist="38100" dir="2700000" algn="tl">
                    <a:srgbClr val="C0C0C0"/>
                  </a:outerShdw>
                </a:effectLst>
                <a:latin typeface="Trebuchet MS" pitchFamily="34" charset="0"/>
              </a:rPr>
              <a:t>speciali</a:t>
            </a:r>
            <a:r>
              <a:rPr lang="ro-RO" sz="2000" dirty="0">
                <a:solidFill>
                  <a:srgbClr val="0070C0"/>
                </a:solidFill>
                <a:effectLst>
                  <a:outerShdw blurRad="38100" dist="38100" dir="2700000" algn="tl">
                    <a:srgbClr val="C0C0C0"/>
                  </a:outerShdw>
                </a:effectLst>
                <a:latin typeface="Trebuchet MS" pitchFamily="34" charset="0"/>
              </a:rPr>
              <a:t>ş</a:t>
            </a:r>
            <a:r>
              <a:rPr lang="en-US" sz="2000" dirty="0" err="1">
                <a:solidFill>
                  <a:srgbClr val="0070C0"/>
                </a:solidFill>
                <a:effectLst>
                  <a:outerShdw blurRad="38100" dist="38100" dir="2700000" algn="tl">
                    <a:srgbClr val="C0C0C0"/>
                  </a:outerShdw>
                </a:effectLst>
                <a:latin typeface="Trebuchet MS" pitchFamily="34" charset="0"/>
              </a:rPr>
              <a:t>ti</a:t>
            </a:r>
            <a:r>
              <a:rPr lang="en-US" sz="2000" dirty="0">
                <a:solidFill>
                  <a:srgbClr val="0070C0"/>
                </a:solidFill>
                <a:effectLst>
                  <a:outerShdw blurRad="38100" dist="38100" dir="2700000" algn="tl">
                    <a:srgbClr val="C0C0C0"/>
                  </a:outerShdw>
                </a:effectLst>
                <a:latin typeface="Trebuchet MS" pitchFamily="34" charset="0"/>
              </a:rPr>
              <a:t> </a:t>
            </a:r>
            <a:r>
              <a:rPr lang="ro-RO" sz="2000" dirty="0">
                <a:solidFill>
                  <a:srgbClr val="0070C0"/>
                </a:solidFill>
                <a:effectLst>
                  <a:outerShdw blurRad="38100" dist="38100" dir="2700000" algn="tl">
                    <a:srgbClr val="C0C0C0"/>
                  </a:outerShdw>
                </a:effectLst>
                <a:latin typeface="Trebuchet MS" pitchFamily="34" charset="0"/>
              </a:rPr>
              <a:t>ş</a:t>
            </a:r>
            <a:r>
              <a:rPr lang="en-US" sz="2000" dirty="0">
                <a:solidFill>
                  <a:srgbClr val="0070C0"/>
                </a:solidFill>
                <a:effectLst>
                  <a:outerShdw blurRad="38100" dist="38100" dir="2700000" algn="tl">
                    <a:srgbClr val="C0C0C0"/>
                  </a:outerShdw>
                </a:effectLst>
                <a:latin typeface="Trebuchet MS" pitchFamily="34" charset="0"/>
              </a:rPr>
              <a:t>i </a:t>
            </a:r>
            <a:r>
              <a:rPr lang="en-US" sz="2000" dirty="0" err="1">
                <a:solidFill>
                  <a:srgbClr val="0070C0"/>
                </a:solidFill>
                <a:effectLst>
                  <a:outerShdw blurRad="38100" dist="38100" dir="2700000" algn="tl">
                    <a:srgbClr val="C0C0C0"/>
                  </a:outerShdw>
                </a:effectLst>
                <a:latin typeface="Trebuchet MS" pitchFamily="34" charset="0"/>
              </a:rPr>
              <a:t>diferitele</a:t>
            </a:r>
            <a:r>
              <a:rPr lang="en-US" sz="2000" dirty="0">
                <a:solidFill>
                  <a:srgbClr val="0070C0"/>
                </a:solidFill>
                <a:effectLst>
                  <a:outerShdw blurRad="38100" dist="38100" dir="2700000" algn="tl">
                    <a:srgbClr val="C0C0C0"/>
                  </a:outerShdw>
                </a:effectLst>
                <a:latin typeface="Trebuchet MS" pitchFamily="34" charset="0"/>
              </a:rPr>
              <a:t> </a:t>
            </a:r>
            <a:r>
              <a:rPr lang="en-US" sz="2000" dirty="0" err="1">
                <a:solidFill>
                  <a:srgbClr val="0070C0"/>
                </a:solidFill>
                <a:effectLst>
                  <a:outerShdw blurRad="38100" dist="38100" dir="2700000" algn="tl">
                    <a:srgbClr val="C0C0C0"/>
                  </a:outerShdw>
                </a:effectLst>
                <a:latin typeface="Trebuchet MS" pitchFamily="34" charset="0"/>
              </a:rPr>
              <a:t>servicii</a:t>
            </a:r>
            <a:r>
              <a:rPr lang="en-US" sz="2000" dirty="0">
                <a:solidFill>
                  <a:srgbClr val="0070C0"/>
                </a:solidFill>
                <a:effectLst>
                  <a:outerShdw blurRad="38100" dist="38100" dir="2700000" algn="tl">
                    <a:srgbClr val="C0C0C0"/>
                  </a:outerShdw>
                </a:effectLst>
                <a:latin typeface="Trebuchet MS" pitchFamily="34" charset="0"/>
              </a:rPr>
              <a:t> </a:t>
            </a:r>
            <a:r>
              <a:rPr lang="en-US" sz="2000" dirty="0">
                <a:solidFill>
                  <a:srgbClr val="FF0000"/>
                </a:solidFill>
                <a:effectLst>
                  <a:outerShdw blurRad="38100" dist="38100" dir="2700000" algn="tl">
                    <a:srgbClr val="C0C0C0"/>
                  </a:outerShdw>
                </a:effectLst>
                <a:latin typeface="Trebuchet MS" pitchFamily="34" charset="0"/>
              </a:rPr>
              <a:t>NU EXIST</a:t>
            </a:r>
            <a:r>
              <a:rPr lang="ro-RO" sz="2000" dirty="0">
                <a:solidFill>
                  <a:srgbClr val="FF0000"/>
                </a:solidFill>
                <a:effectLst>
                  <a:outerShdw blurRad="38100" dist="38100" dir="2700000" algn="tl">
                    <a:srgbClr val="C0C0C0"/>
                  </a:outerShdw>
                </a:effectLst>
                <a:latin typeface="Trebuchet MS" pitchFamily="34" charset="0"/>
              </a:rPr>
              <a:t>Ă</a:t>
            </a:r>
            <a:r>
              <a:rPr lang="en-US" sz="2000" dirty="0">
                <a:solidFill>
                  <a:srgbClr val="FF0000"/>
                </a:solidFill>
                <a:effectLst>
                  <a:outerShdw blurRad="38100" dist="38100" dir="2700000" algn="tl">
                    <a:srgbClr val="C0C0C0"/>
                  </a:outerShdw>
                </a:effectLst>
                <a:latin typeface="Trebuchet MS" pitchFamily="34" charset="0"/>
              </a:rPr>
              <a:t>!</a:t>
            </a:r>
          </a:p>
          <a:p>
            <a:pPr algn="just"/>
            <a:endParaRPr lang="en-US" sz="2000" dirty="0">
              <a:solidFill>
                <a:srgbClr val="FF0000"/>
              </a:solidFill>
              <a:effectLst>
                <a:outerShdw blurRad="38100" dist="38100" dir="2700000" algn="tl">
                  <a:srgbClr val="C0C0C0"/>
                </a:outerShdw>
              </a:effectLst>
              <a:latin typeface="Trebuchet MS" pitchFamily="34" charset="0"/>
            </a:endParaRPr>
          </a:p>
          <a:p>
            <a:pPr algn="just"/>
            <a:r>
              <a:rPr lang="en-US" sz="2000" dirty="0" err="1">
                <a:solidFill>
                  <a:srgbClr val="FF0000"/>
                </a:solidFill>
                <a:effectLst>
                  <a:outerShdw blurRad="38100" dist="38100" dir="2700000" algn="tl">
                    <a:srgbClr val="C0C0C0"/>
                  </a:outerShdw>
                </a:effectLst>
                <a:latin typeface="Trebuchet MS" pitchFamily="34" charset="0"/>
              </a:rPr>
              <a:t>Pentru</a:t>
            </a:r>
            <a:r>
              <a:rPr lang="en-US" sz="2000" dirty="0">
                <a:solidFill>
                  <a:srgbClr val="FF0000"/>
                </a:solidFill>
                <a:effectLst>
                  <a:outerShdw blurRad="38100" dist="38100" dir="2700000" algn="tl">
                    <a:srgbClr val="C0C0C0"/>
                  </a:outerShdw>
                </a:effectLst>
                <a:latin typeface="Trebuchet MS" pitchFamily="34" charset="0"/>
              </a:rPr>
              <a:t> </a:t>
            </a:r>
            <a:r>
              <a:rPr lang="en-US" sz="2000" dirty="0" err="1">
                <a:solidFill>
                  <a:srgbClr val="FF0000"/>
                </a:solidFill>
                <a:effectLst>
                  <a:outerShdw blurRad="38100" dist="38100" dir="2700000" algn="tl">
                    <a:srgbClr val="C0C0C0"/>
                  </a:outerShdw>
                </a:effectLst>
                <a:latin typeface="Trebuchet MS" pitchFamily="34" charset="0"/>
              </a:rPr>
              <a:t>mai</a:t>
            </a:r>
            <a:r>
              <a:rPr lang="en-US" sz="2000" dirty="0">
                <a:solidFill>
                  <a:srgbClr val="FF0000"/>
                </a:solidFill>
                <a:effectLst>
                  <a:outerShdw blurRad="38100" dist="38100" dir="2700000" algn="tl">
                    <a:srgbClr val="C0C0C0"/>
                  </a:outerShdw>
                </a:effectLst>
                <a:latin typeface="Trebuchet MS" pitchFamily="34" charset="0"/>
              </a:rPr>
              <a:t> </a:t>
            </a:r>
            <a:r>
              <a:rPr lang="en-US" sz="2000" dirty="0" err="1">
                <a:solidFill>
                  <a:srgbClr val="FF0000"/>
                </a:solidFill>
                <a:effectLst>
                  <a:outerShdw blurRad="38100" dist="38100" dir="2700000" algn="tl">
                    <a:srgbClr val="C0C0C0"/>
                  </a:outerShdw>
                </a:effectLst>
                <a:latin typeface="Trebuchet MS" pitchFamily="34" charset="0"/>
              </a:rPr>
              <a:t>mult</a:t>
            </a:r>
            <a:r>
              <a:rPr lang="en-US" sz="2000" dirty="0">
                <a:solidFill>
                  <a:srgbClr val="FF0000"/>
                </a:solidFill>
                <a:effectLst>
                  <a:outerShdw blurRad="38100" dist="38100" dir="2700000" algn="tl">
                    <a:srgbClr val="C0C0C0"/>
                  </a:outerShdw>
                </a:effectLst>
                <a:latin typeface="Trebuchet MS" pitchFamily="34" charset="0"/>
              </a:rPr>
              <a:t> de 5000 de </a:t>
            </a:r>
            <a:r>
              <a:rPr lang="en-US" sz="2000" dirty="0" err="1">
                <a:solidFill>
                  <a:srgbClr val="FF0000"/>
                </a:solidFill>
                <a:effectLst>
                  <a:outerShdw blurRad="38100" dist="38100" dir="2700000" algn="tl">
                    <a:srgbClr val="C0C0C0"/>
                  </a:outerShdw>
                </a:effectLst>
                <a:latin typeface="Trebuchet MS" pitchFamily="34" charset="0"/>
              </a:rPr>
              <a:t>boli</a:t>
            </a:r>
            <a:r>
              <a:rPr lang="en-US" sz="2000" dirty="0">
                <a:solidFill>
                  <a:srgbClr val="FF0000"/>
                </a:solidFill>
                <a:effectLst>
                  <a:outerShdw blurRad="38100" dist="38100" dir="2700000" algn="tl">
                    <a:srgbClr val="C0C0C0"/>
                  </a:outerShdw>
                </a:effectLst>
                <a:latin typeface="Trebuchet MS" pitchFamily="34" charset="0"/>
              </a:rPr>
              <a:t> rare </a:t>
            </a:r>
            <a:r>
              <a:rPr lang="en-US" sz="2000" dirty="0" err="1">
                <a:solidFill>
                  <a:srgbClr val="FF0000"/>
                </a:solidFill>
                <a:effectLst>
                  <a:outerShdw blurRad="38100" dist="38100" dir="2700000" algn="tl">
                    <a:srgbClr val="C0C0C0"/>
                  </a:outerShdw>
                </a:effectLst>
                <a:latin typeface="Trebuchet MS" pitchFamily="34" charset="0"/>
              </a:rPr>
              <a:t>diferite</a:t>
            </a:r>
            <a:r>
              <a:rPr lang="en-US" sz="2000" dirty="0">
                <a:solidFill>
                  <a:srgbClr val="FF0000"/>
                </a:solidFill>
                <a:effectLst>
                  <a:outerShdw blurRad="38100" dist="38100" dir="2700000" algn="tl">
                    <a:srgbClr val="C0C0C0"/>
                  </a:outerShdw>
                </a:effectLst>
                <a:latin typeface="Trebuchet MS" pitchFamily="34" charset="0"/>
              </a:rPr>
              <a:t> NU EXIST</a:t>
            </a:r>
            <a:r>
              <a:rPr lang="ro-RO" sz="2000" dirty="0">
                <a:solidFill>
                  <a:srgbClr val="FF0000"/>
                </a:solidFill>
                <a:effectLst>
                  <a:outerShdw blurRad="38100" dist="38100" dir="2700000" algn="tl">
                    <a:srgbClr val="C0C0C0"/>
                  </a:outerShdw>
                </a:effectLst>
                <a:latin typeface="Trebuchet MS" pitchFamily="34" charset="0"/>
              </a:rPr>
              <a:t>Ă</a:t>
            </a:r>
            <a:r>
              <a:rPr lang="en-US" sz="2000" dirty="0">
                <a:solidFill>
                  <a:srgbClr val="FF0000"/>
                </a:solidFill>
                <a:effectLst>
                  <a:outerShdw blurRad="38100" dist="38100" dir="2700000" algn="tl">
                    <a:srgbClr val="C0C0C0"/>
                  </a:outerShdw>
                </a:effectLst>
                <a:latin typeface="Trebuchet MS" pitchFamily="34" charset="0"/>
              </a:rPr>
              <a:t> </a:t>
            </a:r>
            <a:r>
              <a:rPr lang="en-US" sz="2000" dirty="0" err="1">
                <a:solidFill>
                  <a:srgbClr val="FF0000"/>
                </a:solidFill>
                <a:effectLst>
                  <a:outerShdw blurRad="38100" dist="38100" dir="2700000" algn="tl">
                    <a:srgbClr val="C0C0C0"/>
                  </a:outerShdw>
                </a:effectLst>
                <a:latin typeface="Trebuchet MS" pitchFamily="34" charset="0"/>
              </a:rPr>
              <a:t>tratament</a:t>
            </a:r>
            <a:r>
              <a:rPr lang="en-US" sz="2000" dirty="0">
                <a:solidFill>
                  <a:srgbClr val="FF0000"/>
                </a:solidFill>
                <a:effectLst>
                  <a:outerShdw blurRad="38100" dist="38100" dir="2700000" algn="tl">
                    <a:srgbClr val="C0C0C0"/>
                  </a:outerShdw>
                </a:effectLst>
                <a:latin typeface="Trebuchet MS" pitchFamily="34" charset="0"/>
              </a:rPr>
              <a:t>!</a:t>
            </a:r>
            <a:endParaRPr lang="en-GB" sz="2000" dirty="0">
              <a:solidFill>
                <a:srgbClr val="FF0000"/>
              </a:solidFill>
              <a:effectLst>
                <a:outerShdw blurRad="38100" dist="38100" dir="2700000" algn="tl">
                  <a:srgbClr val="C0C0C0"/>
                </a:outerShdw>
              </a:effectLst>
              <a:latin typeface="Trebuchet MS" pitchFamily="34" charset="0"/>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970" y="69577"/>
            <a:ext cx="1863524" cy="1023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9107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556593"/>
            <a:ext cx="8591550" cy="5184775"/>
          </a:xfrm>
        </p:spPr>
        <p:txBody>
          <a:bodyPr>
            <a:normAutofit/>
          </a:bodyPr>
          <a:lstStyle/>
          <a:p>
            <a:pPr eaLnBrk="1" hangingPunct="1">
              <a:buFont typeface="Wingdings" pitchFamily="2" charset="2"/>
              <a:buChar char="Ø"/>
            </a:pPr>
            <a:r>
              <a:rPr lang="en-US" sz="2000" b="1" dirty="0" smtClean="0">
                <a:solidFill>
                  <a:srgbClr val="C00000"/>
                </a:solidFill>
                <a:latin typeface="Trebuchet MS" pitchFamily="34" charset="0"/>
              </a:rPr>
              <a:t>Av</a:t>
            </a:r>
            <a:r>
              <a:rPr lang="ro-RO" sz="2000" b="1" dirty="0" smtClean="0">
                <a:solidFill>
                  <a:srgbClr val="C00000"/>
                </a:solidFill>
                <a:latin typeface="Trebuchet MS" pitchFamily="34" charset="0"/>
              </a:rPr>
              <a:t>â</a:t>
            </a:r>
            <a:r>
              <a:rPr lang="en-US" sz="2000" b="1" dirty="0" err="1" smtClean="0">
                <a:solidFill>
                  <a:srgbClr val="C00000"/>
                </a:solidFill>
                <a:latin typeface="Trebuchet MS" pitchFamily="34" charset="0"/>
              </a:rPr>
              <a:t>nd</a:t>
            </a:r>
            <a:r>
              <a:rPr lang="en-US" sz="2000" b="1" dirty="0" smtClean="0">
                <a:solidFill>
                  <a:srgbClr val="C00000"/>
                </a:solidFill>
                <a:latin typeface="Trebuchet MS" pitchFamily="34" charset="0"/>
              </a:rPr>
              <a:t> o </a:t>
            </a:r>
            <a:r>
              <a:rPr lang="en-US" sz="2000" b="1" dirty="0" err="1" smtClean="0">
                <a:solidFill>
                  <a:srgbClr val="C00000"/>
                </a:solidFill>
                <a:latin typeface="Trebuchet MS" pitchFamily="34" charset="0"/>
              </a:rPr>
              <a:t>singur</a:t>
            </a:r>
            <a:r>
              <a:rPr lang="ro-RO" sz="2000" b="1" dirty="0" smtClean="0">
                <a:solidFill>
                  <a:srgbClr val="C00000"/>
                </a:solidFill>
                <a:latin typeface="Trebuchet MS" pitchFamily="34" charset="0"/>
              </a:rPr>
              <a:t>ă</a:t>
            </a:r>
            <a:r>
              <a:rPr lang="en-US" sz="2000" b="1" dirty="0" smtClean="0">
                <a:solidFill>
                  <a:srgbClr val="C00000"/>
                </a:solidFill>
                <a:latin typeface="Trebuchet MS" pitchFamily="34" charset="0"/>
              </a:rPr>
              <a:t> “voce”: </a:t>
            </a:r>
            <a:r>
              <a:rPr lang="en-US" sz="2000" b="1" dirty="0" err="1" smtClean="0">
                <a:solidFill>
                  <a:srgbClr val="C00000"/>
                </a:solidFill>
                <a:latin typeface="Trebuchet MS" pitchFamily="34" charset="0"/>
              </a:rPr>
              <a:t>ANBRaRo</a:t>
            </a:r>
            <a:r>
              <a:rPr lang="en-US" sz="2000" b="1" dirty="0" smtClean="0">
                <a:solidFill>
                  <a:srgbClr val="C00000"/>
                </a:solidFill>
                <a:latin typeface="Trebuchet MS" pitchFamily="34" charset="0"/>
              </a:rPr>
              <a:t>, SRGM, CNBR, MS, CNAS, etc.</a:t>
            </a:r>
          </a:p>
          <a:p>
            <a:pPr eaLnBrk="1" hangingPunct="1">
              <a:buFont typeface="Wingdings" pitchFamily="2" charset="2"/>
              <a:buChar char="Ø"/>
            </a:pPr>
            <a:r>
              <a:rPr lang="en-US" sz="2000" b="1" dirty="0" err="1" smtClean="0">
                <a:solidFill>
                  <a:srgbClr val="C00000"/>
                </a:solidFill>
                <a:latin typeface="Trebuchet MS" pitchFamily="34" charset="0"/>
              </a:rPr>
              <a:t>Finantarea</a:t>
            </a:r>
            <a:r>
              <a:rPr lang="en-US" sz="2000" b="1" dirty="0" smtClean="0">
                <a:solidFill>
                  <a:srgbClr val="C00000"/>
                </a:solidFill>
                <a:latin typeface="Trebuchet MS" pitchFamily="34" charset="0"/>
              </a:rPr>
              <a:t>/ </a:t>
            </a:r>
            <a:r>
              <a:rPr lang="en-US" sz="2000" b="1" dirty="0" err="1" smtClean="0">
                <a:solidFill>
                  <a:srgbClr val="C00000"/>
                </a:solidFill>
                <a:latin typeface="Trebuchet MS" pitchFamily="34" charset="0"/>
              </a:rPr>
              <a:t>contractarea</a:t>
            </a:r>
            <a:r>
              <a:rPr lang="en-US" sz="2000" b="1" dirty="0" smtClean="0">
                <a:solidFill>
                  <a:srgbClr val="C00000"/>
                </a:solidFill>
                <a:latin typeface="Trebuchet MS" pitchFamily="34" charset="0"/>
              </a:rPr>
              <a:t> </a:t>
            </a:r>
            <a:r>
              <a:rPr lang="en-US" sz="2000" b="1" dirty="0" err="1" smtClean="0">
                <a:solidFill>
                  <a:srgbClr val="C00000"/>
                </a:solidFill>
                <a:latin typeface="Trebuchet MS" pitchFamily="34" charset="0"/>
              </a:rPr>
              <a:t>serviciilor</a:t>
            </a:r>
            <a:r>
              <a:rPr lang="en-US" sz="2000" b="1" dirty="0" smtClean="0">
                <a:solidFill>
                  <a:srgbClr val="C00000"/>
                </a:solidFill>
                <a:latin typeface="Trebuchet MS" pitchFamily="34" charset="0"/>
              </a:rPr>
              <a:t> de </a:t>
            </a:r>
            <a:r>
              <a:rPr lang="en-US" sz="2000" b="1" dirty="0" err="1" smtClean="0">
                <a:solidFill>
                  <a:srgbClr val="C00000"/>
                </a:solidFill>
                <a:latin typeface="Trebuchet MS" pitchFamily="34" charset="0"/>
              </a:rPr>
              <a:t>catre</a:t>
            </a:r>
            <a:r>
              <a:rPr lang="en-US" sz="2000" b="1" dirty="0" smtClean="0">
                <a:solidFill>
                  <a:srgbClr val="C00000"/>
                </a:solidFill>
                <a:latin typeface="Trebuchet MS" pitchFamily="34" charset="0"/>
              </a:rPr>
              <a:t> APL</a:t>
            </a:r>
          </a:p>
          <a:p>
            <a:pPr eaLnBrk="1" hangingPunct="1">
              <a:buFont typeface="Wingdings" pitchFamily="2" charset="2"/>
              <a:buChar char="Ø"/>
            </a:pPr>
            <a:r>
              <a:rPr lang="en-US" sz="2000" b="1" dirty="0" err="1" smtClean="0">
                <a:solidFill>
                  <a:srgbClr val="C00000"/>
                </a:solidFill>
                <a:latin typeface="Trebuchet MS" pitchFamily="34" charset="0"/>
              </a:rPr>
              <a:t>Servicii</a:t>
            </a:r>
            <a:r>
              <a:rPr lang="en-US" sz="2000" b="1" dirty="0" smtClean="0">
                <a:solidFill>
                  <a:srgbClr val="C00000"/>
                </a:solidFill>
                <a:latin typeface="Trebuchet MS" pitchFamily="34" charset="0"/>
              </a:rPr>
              <a:t> </a:t>
            </a:r>
            <a:r>
              <a:rPr lang="en-US" sz="2000" b="1" dirty="0" err="1" smtClean="0">
                <a:solidFill>
                  <a:srgbClr val="C00000"/>
                </a:solidFill>
                <a:latin typeface="Trebuchet MS" pitchFamily="34" charset="0"/>
              </a:rPr>
              <a:t>diferite</a:t>
            </a:r>
            <a:r>
              <a:rPr lang="en-US" sz="2000" b="1" dirty="0" smtClean="0">
                <a:solidFill>
                  <a:srgbClr val="C00000"/>
                </a:solidFill>
                <a:latin typeface="Trebuchet MS" pitchFamily="34" charset="0"/>
              </a:rPr>
              <a:t>/ </a:t>
            </a:r>
            <a:r>
              <a:rPr lang="en-US" sz="2000" b="1" dirty="0" err="1" smtClean="0">
                <a:solidFill>
                  <a:srgbClr val="C00000"/>
                </a:solidFill>
                <a:latin typeface="Trebuchet MS" pitchFamily="34" charset="0"/>
              </a:rPr>
              <a:t>finantare</a:t>
            </a:r>
            <a:r>
              <a:rPr lang="en-US" sz="2000" b="1" dirty="0" smtClean="0">
                <a:solidFill>
                  <a:srgbClr val="C00000"/>
                </a:solidFill>
                <a:latin typeface="Trebuchet MS" pitchFamily="34" charset="0"/>
              </a:rPr>
              <a:t> DIFICILA</a:t>
            </a:r>
          </a:p>
          <a:p>
            <a:pPr marL="0" indent="0" eaLnBrk="1" hangingPunct="1">
              <a:buNone/>
            </a:pPr>
            <a:endParaRPr lang="en-US" sz="2000" b="1" dirty="0" smtClean="0">
              <a:solidFill>
                <a:srgbClr val="C00000"/>
              </a:solidFill>
              <a:latin typeface="Trebuchet MS" pitchFamily="34" charset="0"/>
            </a:endParaRPr>
          </a:p>
          <a:p>
            <a:pPr lvl="1" eaLnBrk="1" hangingPunct="1">
              <a:spcBef>
                <a:spcPct val="0"/>
              </a:spcBef>
              <a:spcAft>
                <a:spcPts val="600"/>
              </a:spcAft>
              <a:buFont typeface="Wingdings" pitchFamily="2" charset="2"/>
              <a:buChar char="Ø"/>
            </a:pPr>
            <a:r>
              <a:rPr lang="en-US" sz="2000" b="1" dirty="0" err="1" smtClean="0">
                <a:solidFill>
                  <a:srgbClr val="2C268A"/>
                </a:solidFill>
                <a:effectLst>
                  <a:outerShdw blurRad="38100" dist="38100" dir="2700000" algn="tl">
                    <a:srgbClr val="C0C0C0"/>
                  </a:outerShdw>
                </a:effectLst>
                <a:latin typeface="Trebuchet MS" pitchFamily="34" charset="0"/>
              </a:rPr>
              <a:t>multe</a:t>
            </a:r>
            <a:r>
              <a:rPr lang="en-US" sz="2000" b="1" dirty="0" smtClean="0">
                <a:solidFill>
                  <a:srgbClr val="2C268A"/>
                </a:solidFill>
                <a:effectLst>
                  <a:outerShdw blurRad="38100" dist="38100" dir="2700000" algn="tl">
                    <a:srgbClr val="C0C0C0"/>
                  </a:outerShdw>
                </a:effectLst>
                <a:latin typeface="Trebuchet MS" pitchFamily="34" charset="0"/>
              </a:rPr>
              <a:t> </a:t>
            </a:r>
            <a:r>
              <a:rPr lang="en-US" sz="2000" b="1" dirty="0" err="1" smtClean="0">
                <a:solidFill>
                  <a:srgbClr val="2C268A"/>
                </a:solidFill>
                <a:effectLst>
                  <a:outerShdw blurRad="38100" dist="38100" dir="2700000" algn="tl">
                    <a:srgbClr val="C0C0C0"/>
                  </a:outerShdw>
                </a:effectLst>
                <a:latin typeface="Trebuchet MS" pitchFamily="34" charset="0"/>
              </a:rPr>
              <a:t>boli</a:t>
            </a:r>
            <a:r>
              <a:rPr lang="en-US" sz="2000" b="1" dirty="0" smtClean="0">
                <a:solidFill>
                  <a:srgbClr val="2C268A"/>
                </a:solidFill>
                <a:effectLst>
                  <a:outerShdw blurRad="38100" dist="38100" dir="2700000" algn="tl">
                    <a:srgbClr val="C0C0C0"/>
                  </a:outerShdw>
                </a:effectLst>
                <a:latin typeface="Trebuchet MS" pitchFamily="34" charset="0"/>
              </a:rPr>
              <a:t> de </a:t>
            </a:r>
            <a:r>
              <a:rPr lang="en-US" sz="2000" b="1" dirty="0" err="1" smtClean="0">
                <a:solidFill>
                  <a:srgbClr val="2C268A"/>
                </a:solidFill>
                <a:effectLst>
                  <a:outerShdw blurRad="38100" dist="38100" dir="2700000" algn="tl">
                    <a:srgbClr val="C0C0C0"/>
                  </a:outerShdw>
                </a:effectLst>
                <a:latin typeface="Trebuchet MS" pitchFamily="34" charset="0"/>
              </a:rPr>
              <a:t>origine</a:t>
            </a:r>
            <a:r>
              <a:rPr lang="en-US" sz="2000" b="1" dirty="0" smtClean="0">
                <a:solidFill>
                  <a:srgbClr val="2C268A"/>
                </a:solidFill>
                <a:effectLst>
                  <a:outerShdw blurRad="38100" dist="38100" dir="2700000" algn="tl">
                    <a:srgbClr val="C0C0C0"/>
                  </a:outerShdw>
                </a:effectLst>
                <a:latin typeface="Trebuchet MS" pitchFamily="34" charset="0"/>
              </a:rPr>
              <a:t> genetic</a:t>
            </a:r>
            <a:r>
              <a:rPr lang="ro-RO" sz="2000" b="1" dirty="0" smtClean="0">
                <a:solidFill>
                  <a:srgbClr val="2C268A"/>
                </a:solidFill>
                <a:effectLst>
                  <a:outerShdw blurRad="38100" dist="38100" dir="2700000" algn="tl">
                    <a:srgbClr val="C0C0C0"/>
                  </a:outerShdw>
                </a:effectLst>
                <a:latin typeface="Trebuchet MS" pitchFamily="34" charset="0"/>
              </a:rPr>
              <a:t>ă</a:t>
            </a:r>
            <a:endParaRPr lang="en-US" sz="2000" b="1" dirty="0" smtClean="0">
              <a:solidFill>
                <a:srgbClr val="2C268A"/>
              </a:solidFill>
              <a:effectLst>
                <a:outerShdw blurRad="38100" dist="38100" dir="2700000" algn="tl">
                  <a:srgbClr val="C0C0C0"/>
                </a:outerShdw>
              </a:effectLst>
              <a:latin typeface="Trebuchet MS" pitchFamily="34" charset="0"/>
            </a:endParaRPr>
          </a:p>
          <a:p>
            <a:pPr lvl="1" eaLnBrk="1" hangingPunct="1">
              <a:spcBef>
                <a:spcPct val="0"/>
              </a:spcBef>
              <a:spcAft>
                <a:spcPts val="600"/>
              </a:spcAft>
              <a:buFont typeface="Wingdings" pitchFamily="2" charset="2"/>
              <a:buChar char="Ø"/>
            </a:pPr>
            <a:r>
              <a:rPr lang="en-US" sz="2000" b="1" dirty="0" smtClean="0">
                <a:solidFill>
                  <a:srgbClr val="2C268A"/>
                </a:solidFill>
                <a:effectLst>
                  <a:outerShdw blurRad="38100" dist="38100" dir="2700000" algn="tl">
                    <a:srgbClr val="C0C0C0"/>
                  </a:outerShdw>
                </a:effectLst>
                <a:latin typeface="Trebuchet MS" pitchFamily="34" charset="0"/>
              </a:rPr>
              <a:t>50% </a:t>
            </a:r>
            <a:r>
              <a:rPr lang="en-US" sz="2000" b="1" dirty="0" err="1" smtClean="0">
                <a:solidFill>
                  <a:srgbClr val="2C268A"/>
                </a:solidFill>
                <a:effectLst>
                  <a:outerShdw blurRad="38100" dist="38100" dir="2700000" algn="tl">
                    <a:srgbClr val="C0C0C0"/>
                  </a:outerShdw>
                </a:effectLst>
                <a:latin typeface="Trebuchet MS" pitchFamily="34" charset="0"/>
              </a:rPr>
              <a:t>afecteaz</a:t>
            </a:r>
            <a:r>
              <a:rPr lang="ro-RO" sz="2000" b="1" dirty="0" smtClean="0">
                <a:solidFill>
                  <a:srgbClr val="2C268A"/>
                </a:solidFill>
                <a:effectLst>
                  <a:outerShdw blurRad="38100" dist="38100" dir="2700000" algn="tl">
                    <a:srgbClr val="C0C0C0"/>
                  </a:outerShdw>
                </a:effectLst>
                <a:latin typeface="Trebuchet MS" pitchFamily="34" charset="0"/>
              </a:rPr>
              <a:t>ă</a:t>
            </a:r>
            <a:r>
              <a:rPr lang="en-US" sz="2000" b="1" dirty="0" smtClean="0">
                <a:solidFill>
                  <a:srgbClr val="2C268A"/>
                </a:solidFill>
                <a:effectLst>
                  <a:outerShdw blurRad="38100" dist="38100" dir="2700000" algn="tl">
                    <a:srgbClr val="C0C0C0"/>
                  </a:outerShdw>
                </a:effectLst>
                <a:latin typeface="Trebuchet MS" pitchFamily="34" charset="0"/>
              </a:rPr>
              <a:t> </a:t>
            </a:r>
            <a:r>
              <a:rPr lang="en-US" sz="2000" b="1" dirty="0" err="1" smtClean="0">
                <a:solidFill>
                  <a:srgbClr val="2C268A"/>
                </a:solidFill>
                <a:effectLst>
                  <a:outerShdw blurRad="38100" dist="38100" dir="2700000" algn="tl">
                    <a:srgbClr val="C0C0C0"/>
                  </a:outerShdw>
                </a:effectLst>
                <a:latin typeface="Trebuchet MS" pitchFamily="34" charset="0"/>
              </a:rPr>
              <a:t>copiii</a:t>
            </a:r>
            <a:endParaRPr lang="en-US" sz="2000" b="1" dirty="0" smtClean="0">
              <a:solidFill>
                <a:srgbClr val="2C268A"/>
              </a:solidFill>
              <a:effectLst>
                <a:outerShdw blurRad="38100" dist="38100" dir="2700000" algn="tl">
                  <a:srgbClr val="C0C0C0"/>
                </a:outerShdw>
              </a:effectLst>
              <a:latin typeface="Trebuchet MS" pitchFamily="34" charset="0"/>
            </a:endParaRPr>
          </a:p>
          <a:p>
            <a:pPr lvl="1" eaLnBrk="1" hangingPunct="1">
              <a:buSzPct val="80000"/>
              <a:buFont typeface="Wingdings" pitchFamily="2" charset="2"/>
              <a:buChar char="Ø"/>
            </a:pPr>
            <a:r>
              <a:rPr lang="en-US" sz="2000" b="1" dirty="0" err="1" smtClean="0">
                <a:solidFill>
                  <a:srgbClr val="2C268A"/>
                </a:solidFill>
                <a:effectLst>
                  <a:outerShdw blurRad="38100" dist="38100" dir="2700000" algn="tl">
                    <a:srgbClr val="C0C0C0"/>
                  </a:outerShdw>
                </a:effectLst>
                <a:latin typeface="Trebuchet MS" pitchFamily="34" charset="0"/>
              </a:rPr>
              <a:t>Peste</a:t>
            </a:r>
            <a:r>
              <a:rPr lang="en-US" sz="2000" b="1" dirty="0" smtClean="0">
                <a:solidFill>
                  <a:srgbClr val="2C268A"/>
                </a:solidFill>
                <a:effectLst>
                  <a:outerShdw blurRad="38100" dist="38100" dir="2700000" algn="tl">
                    <a:srgbClr val="C0C0C0"/>
                  </a:outerShdw>
                </a:effectLst>
                <a:latin typeface="Trebuchet MS" pitchFamily="34" charset="0"/>
              </a:rPr>
              <a:t>  6.000 de </a:t>
            </a:r>
            <a:r>
              <a:rPr lang="en-US" sz="2000" b="1" dirty="0" err="1" smtClean="0">
                <a:solidFill>
                  <a:srgbClr val="2C268A"/>
                </a:solidFill>
                <a:effectLst>
                  <a:outerShdw blurRad="38100" dist="38100" dir="2700000" algn="tl">
                    <a:srgbClr val="C0C0C0"/>
                  </a:outerShdw>
                </a:effectLst>
                <a:latin typeface="Trebuchet MS" pitchFamily="34" charset="0"/>
              </a:rPr>
              <a:t>boli</a:t>
            </a:r>
            <a:r>
              <a:rPr lang="en-US" sz="2000" b="1" dirty="0" smtClean="0">
                <a:solidFill>
                  <a:srgbClr val="2C268A"/>
                </a:solidFill>
                <a:effectLst>
                  <a:outerShdw blurRad="38100" dist="38100" dir="2700000" algn="tl">
                    <a:srgbClr val="C0C0C0"/>
                  </a:outerShdw>
                </a:effectLst>
                <a:latin typeface="Trebuchet MS" pitchFamily="34" charset="0"/>
              </a:rPr>
              <a:t> rare </a:t>
            </a:r>
            <a:r>
              <a:rPr lang="en-US" sz="2000" b="1" dirty="0" err="1" smtClean="0">
                <a:solidFill>
                  <a:srgbClr val="2C268A"/>
                </a:solidFill>
                <a:effectLst>
                  <a:outerShdw blurRad="38100" dist="38100" dir="2700000" algn="tl">
                    <a:srgbClr val="C0C0C0"/>
                  </a:outerShdw>
                </a:effectLst>
                <a:latin typeface="Trebuchet MS" pitchFamily="34" charset="0"/>
              </a:rPr>
              <a:t>diferite</a:t>
            </a:r>
            <a:r>
              <a:rPr lang="en-US" sz="2000" b="1" dirty="0" smtClean="0">
                <a:solidFill>
                  <a:srgbClr val="2C268A"/>
                </a:solidFill>
                <a:effectLst>
                  <a:outerShdw blurRad="38100" dist="38100" dir="2700000" algn="tl">
                    <a:srgbClr val="C0C0C0"/>
                  </a:outerShdw>
                </a:effectLst>
                <a:latin typeface="Trebuchet MS" pitchFamily="34" charset="0"/>
              </a:rPr>
              <a:t> </a:t>
            </a:r>
          </a:p>
          <a:p>
            <a:pPr lvl="1" eaLnBrk="1" hangingPunct="1">
              <a:buSzPct val="80000"/>
              <a:buFont typeface="Wingdings" pitchFamily="2" charset="2"/>
              <a:buChar char="Ø"/>
            </a:pPr>
            <a:r>
              <a:rPr lang="en-US" sz="2000" b="1" dirty="0" smtClean="0">
                <a:solidFill>
                  <a:srgbClr val="2C268A"/>
                </a:solidFill>
                <a:effectLst>
                  <a:outerShdw blurRad="38100" dist="38100" dir="2700000" algn="tl">
                    <a:srgbClr val="C0C0C0"/>
                  </a:outerShdw>
                </a:effectLst>
                <a:latin typeface="Trebuchet MS" pitchFamily="34" charset="0"/>
              </a:rPr>
              <a:t>6-8 % din </a:t>
            </a:r>
            <a:r>
              <a:rPr lang="en-US" sz="2000" b="1" dirty="0" err="1" smtClean="0">
                <a:solidFill>
                  <a:srgbClr val="2C268A"/>
                </a:solidFill>
                <a:effectLst>
                  <a:outerShdw blurRad="38100" dist="38100" dir="2700000" algn="tl">
                    <a:srgbClr val="C0C0C0"/>
                  </a:outerShdw>
                </a:effectLst>
                <a:latin typeface="Trebuchet MS" pitchFamily="34" charset="0"/>
              </a:rPr>
              <a:t>totalul</a:t>
            </a:r>
            <a:r>
              <a:rPr lang="en-US" sz="2000" b="1" dirty="0" smtClean="0">
                <a:solidFill>
                  <a:srgbClr val="2C268A"/>
                </a:solidFill>
                <a:effectLst>
                  <a:outerShdw blurRad="38100" dist="38100" dir="2700000" algn="tl">
                    <a:srgbClr val="C0C0C0"/>
                  </a:outerShdw>
                </a:effectLst>
                <a:latin typeface="Trebuchet MS" pitchFamily="34" charset="0"/>
              </a:rPr>
              <a:t> </a:t>
            </a:r>
            <a:r>
              <a:rPr lang="en-US" sz="2000" b="1" dirty="0" err="1" smtClean="0">
                <a:solidFill>
                  <a:srgbClr val="2C268A"/>
                </a:solidFill>
                <a:effectLst>
                  <a:outerShdw blurRad="38100" dist="38100" dir="2700000" algn="tl">
                    <a:srgbClr val="C0C0C0"/>
                  </a:outerShdw>
                </a:effectLst>
                <a:latin typeface="Trebuchet MS" pitchFamily="34" charset="0"/>
              </a:rPr>
              <a:t>popula</a:t>
            </a:r>
            <a:r>
              <a:rPr lang="ro-RO" sz="2000" b="1" dirty="0" smtClean="0">
                <a:solidFill>
                  <a:srgbClr val="2C268A"/>
                </a:solidFill>
                <a:effectLst>
                  <a:outerShdw blurRad="38100" dist="38100" dir="2700000" algn="tl">
                    <a:srgbClr val="C0C0C0"/>
                  </a:outerShdw>
                </a:effectLst>
                <a:latin typeface="Trebuchet MS" pitchFamily="34" charset="0"/>
              </a:rPr>
              <a:t>ţ</a:t>
            </a:r>
            <a:r>
              <a:rPr lang="en-US" sz="2000" b="1" dirty="0" err="1" smtClean="0">
                <a:solidFill>
                  <a:srgbClr val="2C268A"/>
                </a:solidFill>
                <a:effectLst>
                  <a:outerShdw blurRad="38100" dist="38100" dir="2700000" algn="tl">
                    <a:srgbClr val="C0C0C0"/>
                  </a:outerShdw>
                </a:effectLst>
                <a:latin typeface="Trebuchet MS" pitchFamily="34" charset="0"/>
              </a:rPr>
              <a:t>iei</a:t>
            </a:r>
            <a:endParaRPr lang="en-US" sz="2000" b="1" dirty="0" smtClean="0">
              <a:solidFill>
                <a:srgbClr val="2C268A"/>
              </a:solidFill>
              <a:effectLst>
                <a:outerShdw blurRad="38100" dist="38100" dir="2700000" algn="tl">
                  <a:srgbClr val="C0C0C0"/>
                </a:outerShdw>
              </a:effectLst>
              <a:latin typeface="Trebuchet MS" pitchFamily="34" charset="0"/>
            </a:endParaRPr>
          </a:p>
          <a:p>
            <a:pPr lvl="1" eaLnBrk="1" hangingPunct="1">
              <a:buSzPct val="80000"/>
              <a:buFont typeface="Wingdings" pitchFamily="2" charset="2"/>
              <a:buChar char="Ø"/>
            </a:pPr>
            <a:r>
              <a:rPr lang="en-US" sz="2000" b="1" dirty="0" smtClean="0">
                <a:solidFill>
                  <a:srgbClr val="2C268A"/>
                </a:solidFill>
                <a:latin typeface="Trebuchet MS" pitchFamily="34" charset="0"/>
              </a:rPr>
              <a:t>30 </a:t>
            </a:r>
            <a:r>
              <a:rPr lang="en-US" sz="2000" b="1" dirty="0" err="1" smtClean="0">
                <a:solidFill>
                  <a:srgbClr val="2C268A"/>
                </a:solidFill>
                <a:latin typeface="Trebuchet MS" pitchFamily="34" charset="0"/>
              </a:rPr>
              <a:t>millioane</a:t>
            </a:r>
            <a:r>
              <a:rPr lang="en-US" sz="2000" b="1" dirty="0" smtClean="0">
                <a:solidFill>
                  <a:srgbClr val="2C268A"/>
                </a:solidFill>
                <a:latin typeface="Trebuchet MS" pitchFamily="34" charset="0"/>
              </a:rPr>
              <a:t> de </a:t>
            </a:r>
            <a:r>
              <a:rPr lang="en-US" sz="2000" b="1" dirty="0" err="1" smtClean="0">
                <a:solidFill>
                  <a:srgbClr val="2C268A"/>
                </a:solidFill>
                <a:latin typeface="Trebuchet MS" pitchFamily="34" charset="0"/>
              </a:rPr>
              <a:t>oameni</a:t>
            </a:r>
            <a:r>
              <a:rPr lang="en-US" sz="2000" b="1" dirty="0" smtClean="0">
                <a:solidFill>
                  <a:srgbClr val="2C268A"/>
                </a:solidFill>
                <a:latin typeface="Trebuchet MS" pitchFamily="34" charset="0"/>
              </a:rPr>
              <a:t> </a:t>
            </a:r>
            <a:r>
              <a:rPr lang="ro-RO" sz="2000" b="1" dirty="0" smtClean="0">
                <a:solidFill>
                  <a:srgbClr val="2C268A"/>
                </a:solidFill>
                <a:latin typeface="Trebuchet MS" pitchFamily="34" charset="0"/>
              </a:rPr>
              <a:t>î</a:t>
            </a:r>
            <a:r>
              <a:rPr lang="en-US" sz="2000" b="1" dirty="0" smtClean="0">
                <a:solidFill>
                  <a:srgbClr val="2C268A"/>
                </a:solidFill>
                <a:latin typeface="Trebuchet MS" pitchFamily="34" charset="0"/>
              </a:rPr>
              <a:t>n EU, </a:t>
            </a:r>
          </a:p>
          <a:p>
            <a:pPr lvl="1" eaLnBrk="1" hangingPunct="1">
              <a:buSzPct val="80000"/>
              <a:buFont typeface="Wingdings" pitchFamily="2" charset="2"/>
              <a:buChar char="Ø"/>
            </a:pPr>
            <a:r>
              <a:rPr lang="en-US" sz="2000" b="1" dirty="0" smtClean="0">
                <a:solidFill>
                  <a:srgbClr val="2C268A"/>
                </a:solidFill>
                <a:latin typeface="Trebuchet MS" pitchFamily="34" charset="0"/>
              </a:rPr>
              <a:t>&gt;1.000.000 </a:t>
            </a:r>
            <a:r>
              <a:rPr lang="ro-RO" sz="2000" b="1" dirty="0" smtClean="0">
                <a:solidFill>
                  <a:srgbClr val="2C268A"/>
                </a:solidFill>
                <a:latin typeface="Trebuchet MS" pitchFamily="34" charset="0"/>
              </a:rPr>
              <a:t>î</a:t>
            </a:r>
            <a:r>
              <a:rPr lang="en-US" sz="2000" b="1" dirty="0" smtClean="0">
                <a:solidFill>
                  <a:srgbClr val="2C268A"/>
                </a:solidFill>
                <a:latin typeface="Trebuchet MS" pitchFamily="34" charset="0"/>
              </a:rPr>
              <a:t>n Rom</a:t>
            </a:r>
            <a:r>
              <a:rPr lang="ro-RO" sz="2000" b="1" dirty="0" smtClean="0">
                <a:solidFill>
                  <a:srgbClr val="2C268A"/>
                </a:solidFill>
                <a:latin typeface="Trebuchet MS" pitchFamily="34" charset="0"/>
              </a:rPr>
              <a:t>â</a:t>
            </a:r>
            <a:r>
              <a:rPr lang="en-US" sz="2000" b="1" dirty="0" err="1" smtClean="0">
                <a:solidFill>
                  <a:srgbClr val="2C268A"/>
                </a:solidFill>
                <a:latin typeface="Trebuchet MS" pitchFamily="34" charset="0"/>
              </a:rPr>
              <a:t>nia</a:t>
            </a:r>
            <a:endParaRPr lang="en-US" sz="2000" b="1" dirty="0" smtClean="0">
              <a:solidFill>
                <a:srgbClr val="2C268A"/>
              </a:solidFill>
              <a:effectLst>
                <a:outerShdw blurRad="38100" dist="38100" dir="2700000" algn="tl">
                  <a:srgbClr val="C0C0C0"/>
                </a:outerShdw>
              </a:effectLst>
              <a:latin typeface="Trebuchet MS" pitchFamily="34" charset="0"/>
            </a:endParaRPr>
          </a:p>
          <a:p>
            <a:pPr lvl="1" eaLnBrk="1" hangingPunct="1">
              <a:buSzPct val="80000"/>
              <a:buFont typeface="Wingdings" pitchFamily="2" charset="2"/>
              <a:buNone/>
            </a:pPr>
            <a:r>
              <a:rPr lang="en-US" sz="2000" b="1" dirty="0" smtClean="0">
                <a:solidFill>
                  <a:srgbClr val="FF0000"/>
                </a:solidFill>
                <a:effectLst>
                  <a:outerShdw blurRad="38100" dist="38100" dir="2700000" algn="tl">
                    <a:srgbClr val="C0C0C0"/>
                  </a:outerShdw>
                </a:effectLst>
                <a:latin typeface="Trebuchet MS" pitchFamily="34" charset="0"/>
              </a:rPr>
              <a:t>          </a:t>
            </a:r>
            <a:r>
              <a:rPr lang="en-US" sz="2000" b="1" dirty="0" err="1" smtClean="0">
                <a:solidFill>
                  <a:srgbClr val="FF0000"/>
                </a:solidFill>
                <a:effectLst>
                  <a:outerShdw blurRad="38100" dist="38100" dir="2700000" algn="tl">
                    <a:srgbClr val="C0C0C0"/>
                  </a:outerShdw>
                </a:effectLst>
                <a:latin typeface="Trebuchet MS" pitchFamily="34" charset="0"/>
              </a:rPr>
              <a:t>Zi</a:t>
            </a:r>
            <a:r>
              <a:rPr lang="en-US" sz="2000" b="1" dirty="0" smtClean="0">
                <a:solidFill>
                  <a:srgbClr val="FF0000"/>
                </a:solidFill>
                <a:effectLst>
                  <a:outerShdw blurRad="38100" dist="38100" dir="2700000" algn="tl">
                    <a:srgbClr val="C0C0C0"/>
                  </a:outerShdw>
                </a:effectLst>
                <a:latin typeface="Trebuchet MS" pitchFamily="34" charset="0"/>
              </a:rPr>
              <a:t> de </a:t>
            </a:r>
            <a:r>
              <a:rPr lang="en-US" sz="2000" b="1" dirty="0" err="1" smtClean="0">
                <a:solidFill>
                  <a:srgbClr val="FF0000"/>
                </a:solidFill>
                <a:effectLst>
                  <a:outerShdw blurRad="38100" dist="38100" dir="2700000" algn="tl">
                    <a:srgbClr val="C0C0C0"/>
                  </a:outerShdw>
                </a:effectLst>
                <a:latin typeface="Trebuchet MS" pitchFamily="34" charset="0"/>
              </a:rPr>
              <a:t>zi</a:t>
            </a:r>
            <a:r>
              <a:rPr lang="en-US" sz="2000" b="1" dirty="0" smtClean="0">
                <a:solidFill>
                  <a:srgbClr val="FF0000"/>
                </a:solidFill>
                <a:effectLst>
                  <a:outerShdw blurRad="38100" dist="38100" dir="2700000" algn="tl">
                    <a:srgbClr val="C0C0C0"/>
                  </a:outerShdw>
                </a:effectLst>
                <a:latin typeface="Trebuchet MS" pitchFamily="34" charset="0"/>
              </a:rPr>
              <a:t>, m</a:t>
            </a:r>
            <a:r>
              <a:rPr lang="ro-RO" sz="2000" b="1" dirty="0" smtClean="0">
                <a:solidFill>
                  <a:srgbClr val="FF0000"/>
                </a:solidFill>
                <a:effectLst>
                  <a:outerShdw blurRad="38100" dist="38100" dir="2700000" algn="tl">
                    <a:srgbClr val="C0C0C0"/>
                  </a:outerShdw>
                </a:effectLst>
                <a:latin typeface="Trebuchet MS" pitchFamily="34" charset="0"/>
              </a:rPr>
              <a:t>â</a:t>
            </a:r>
            <a:r>
              <a:rPr lang="en-US" sz="2000" b="1" dirty="0" smtClean="0">
                <a:solidFill>
                  <a:srgbClr val="FF0000"/>
                </a:solidFill>
                <a:effectLst>
                  <a:outerShdw blurRad="38100" dist="38100" dir="2700000" algn="tl">
                    <a:srgbClr val="C0C0C0"/>
                  </a:outerShdw>
                </a:effectLst>
                <a:latin typeface="Trebuchet MS" pitchFamily="34" charset="0"/>
              </a:rPr>
              <a:t>n</a:t>
            </a:r>
            <a:r>
              <a:rPr lang="ro-RO" sz="2000" b="1" dirty="0" smtClean="0">
                <a:solidFill>
                  <a:srgbClr val="FF0000"/>
                </a:solidFill>
                <a:effectLst>
                  <a:outerShdw blurRad="38100" dist="38100" dir="2700000" algn="tl">
                    <a:srgbClr val="C0C0C0"/>
                  </a:outerShdw>
                </a:effectLst>
                <a:latin typeface="Trebuchet MS" pitchFamily="34" charset="0"/>
              </a:rPr>
              <a:t>ă</a:t>
            </a:r>
            <a:r>
              <a:rPr lang="en-US" sz="2000" b="1" dirty="0" smtClean="0">
                <a:solidFill>
                  <a:srgbClr val="FF0000"/>
                </a:solidFill>
                <a:effectLst>
                  <a:outerShdw blurRad="38100" dist="38100" dir="2700000" algn="tl">
                    <a:srgbClr val="C0C0C0"/>
                  </a:outerShdw>
                </a:effectLst>
                <a:latin typeface="Trebuchet MS" pitchFamily="34" charset="0"/>
              </a:rPr>
              <a:t>-n m</a:t>
            </a:r>
            <a:r>
              <a:rPr lang="ro-RO" sz="2000" b="1" dirty="0" smtClean="0">
                <a:solidFill>
                  <a:srgbClr val="FF0000"/>
                </a:solidFill>
                <a:effectLst>
                  <a:outerShdw blurRad="38100" dist="38100" dir="2700000" algn="tl">
                    <a:srgbClr val="C0C0C0"/>
                  </a:outerShdw>
                </a:effectLst>
                <a:latin typeface="Trebuchet MS" pitchFamily="34" charset="0"/>
              </a:rPr>
              <a:t>â</a:t>
            </a:r>
            <a:r>
              <a:rPr lang="en-US" sz="2000" b="1" dirty="0" smtClean="0">
                <a:solidFill>
                  <a:srgbClr val="FF0000"/>
                </a:solidFill>
                <a:effectLst>
                  <a:outerShdw blurRad="38100" dist="38100" dir="2700000" algn="tl">
                    <a:srgbClr val="C0C0C0"/>
                  </a:outerShdw>
                </a:effectLst>
                <a:latin typeface="Trebuchet MS" pitchFamily="34" charset="0"/>
              </a:rPr>
              <a:t>n</a:t>
            </a:r>
            <a:r>
              <a:rPr lang="ro-RO" sz="2000" b="1" dirty="0" smtClean="0">
                <a:solidFill>
                  <a:srgbClr val="FF0000"/>
                </a:solidFill>
                <a:effectLst>
                  <a:outerShdw blurRad="38100" dist="38100" dir="2700000" algn="tl">
                    <a:srgbClr val="C0C0C0"/>
                  </a:outerShdw>
                </a:effectLst>
                <a:latin typeface="Trebuchet MS" pitchFamily="34" charset="0"/>
              </a:rPr>
              <a:t>ă</a:t>
            </a:r>
            <a:r>
              <a:rPr lang="en-US" sz="2000" b="1" dirty="0" smtClean="0">
                <a:solidFill>
                  <a:srgbClr val="FF0000"/>
                </a:solidFill>
                <a:effectLst>
                  <a:outerShdw blurRad="38100" dist="38100" dir="2700000" algn="tl">
                    <a:srgbClr val="C0C0C0"/>
                  </a:outerShdw>
                </a:effectLst>
                <a:latin typeface="Trebuchet MS" pitchFamily="34" charset="0"/>
              </a:rPr>
              <a:t> !</a:t>
            </a:r>
          </a:p>
          <a:p>
            <a:pPr lvl="1" eaLnBrk="1" hangingPunct="1">
              <a:buSzPct val="80000"/>
              <a:buFont typeface="Wingdings" pitchFamily="2" charset="2"/>
              <a:buNone/>
            </a:pPr>
            <a:r>
              <a:rPr lang="en-US" sz="2000" b="1" dirty="0" smtClean="0">
                <a:solidFill>
                  <a:srgbClr val="FF0000"/>
                </a:solidFill>
                <a:effectLst>
                  <a:outerShdw blurRad="38100" dist="38100" dir="2700000" algn="tl">
                    <a:srgbClr val="C0C0C0"/>
                  </a:outerShdw>
                </a:effectLst>
                <a:latin typeface="Trebuchet MS" pitchFamily="34" charset="0"/>
              </a:rPr>
              <a:t>          </a:t>
            </a:r>
            <a:r>
              <a:rPr lang="en-US" sz="2000" b="1" dirty="0" err="1" smtClean="0">
                <a:solidFill>
                  <a:srgbClr val="FF0000"/>
                </a:solidFill>
                <a:effectLst>
                  <a:outerShdw blurRad="38100" dist="38100" dir="2700000" algn="tl">
                    <a:srgbClr val="C0C0C0"/>
                  </a:outerShdw>
                </a:effectLst>
                <a:latin typeface="Trebuchet MS" pitchFamily="34" charset="0"/>
              </a:rPr>
              <a:t>ColaboRARE</a:t>
            </a:r>
            <a:r>
              <a:rPr lang="en-US" sz="2000" b="1" dirty="0" smtClean="0">
                <a:solidFill>
                  <a:srgbClr val="FF0000"/>
                </a:solidFill>
                <a:effectLst>
                  <a:outerShdw blurRad="38100" dist="38100" dir="2700000" algn="tl">
                    <a:srgbClr val="C0C0C0"/>
                  </a:outerShdw>
                </a:effectLst>
                <a:latin typeface="Trebuchet MS" pitchFamily="34" charset="0"/>
              </a:rPr>
              <a:t> !</a:t>
            </a:r>
          </a:p>
          <a:p>
            <a:pPr lvl="1" eaLnBrk="1" hangingPunct="1">
              <a:buSzPct val="80000"/>
              <a:buFont typeface="Wingdings" pitchFamily="2" charset="2"/>
              <a:buNone/>
            </a:pPr>
            <a:endParaRPr lang="en-US" sz="2000" b="1" dirty="0" smtClean="0">
              <a:solidFill>
                <a:srgbClr val="00B050"/>
              </a:solidFill>
              <a:latin typeface="Trebuchet MS"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872" y="2329132"/>
            <a:ext cx="2189923" cy="210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4" descr="P:\18. iStock photos\iStock_group-hands-in6680981XSmall.jpg"/>
          <p:cNvPicPr>
            <a:picLocks noChangeAspect="1" noChangeArrowheads="1"/>
          </p:cNvPicPr>
          <p:nvPr/>
        </p:nvPicPr>
        <p:blipFill>
          <a:blip r:embed="rId4">
            <a:extLst>
              <a:ext uri="{28A0092B-C50C-407E-A947-70E740481C1C}">
                <a14:useLocalDpi xmlns:a14="http://schemas.microsoft.com/office/drawing/2010/main" val="0"/>
              </a:ext>
            </a:extLst>
          </a:blip>
          <a:srcRect t="7982" b="7982"/>
          <a:stretch>
            <a:fillRect/>
          </a:stretch>
        </p:blipFill>
        <p:spPr bwMode="auto">
          <a:xfrm>
            <a:off x="5253643" y="4436763"/>
            <a:ext cx="3790152" cy="231214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23562" name="Image1" descr="http://img.rarediseaseday.org/RDD_2011/downloads/RDD_white_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642" y="2846828"/>
            <a:ext cx="1600230" cy="155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1130020" y="5353429"/>
            <a:ext cx="333019" cy="5757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Cum s</a:t>
            </a: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ă</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g</a:t>
            </a: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ă</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sim</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solu</a:t>
            </a: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ţ</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ii?</a:t>
            </a:r>
            <a:endPar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endParaRPr>
          </a:p>
        </p:txBody>
      </p:sp>
    </p:spTree>
    <p:extLst>
      <p:ext uri="{BB962C8B-B14F-4D97-AF65-F5344CB8AC3E}">
        <p14:creationId xmlns:p14="http://schemas.microsoft.com/office/powerpoint/2010/main" val="5047871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5536" y="1125538"/>
            <a:ext cx="6337052" cy="5327798"/>
          </a:xfrm>
        </p:spPr>
        <p:txBody>
          <a:bodyPr>
            <a:normAutofit lnSpcReduction="10000"/>
          </a:bodyPr>
          <a:lstStyle/>
          <a:p>
            <a:pPr eaLnBrk="1" hangingPunct="1">
              <a:buFont typeface="Wingdings" pitchFamily="2" charset="2"/>
              <a:buChar char="Ø"/>
            </a:pPr>
            <a:r>
              <a:rPr lang="en-US" sz="1800" b="1" dirty="0" smtClean="0">
                <a:solidFill>
                  <a:srgbClr val="FF0000"/>
                </a:solidFill>
                <a:latin typeface="Trebuchet MS" pitchFamily="34" charset="0"/>
              </a:rPr>
              <a:t>6-8000 de </a:t>
            </a:r>
            <a:r>
              <a:rPr lang="en-US" sz="1800" b="1" dirty="0" err="1" smtClean="0">
                <a:solidFill>
                  <a:srgbClr val="FF0000"/>
                </a:solidFill>
                <a:latin typeface="Trebuchet MS" pitchFamily="34" charset="0"/>
              </a:rPr>
              <a:t>boli</a:t>
            </a:r>
            <a:r>
              <a:rPr lang="en-US" sz="1800" b="1" dirty="0" smtClean="0">
                <a:solidFill>
                  <a:srgbClr val="FF0000"/>
                </a:solidFill>
                <a:latin typeface="Trebuchet MS" pitchFamily="34" charset="0"/>
              </a:rPr>
              <a:t> rare </a:t>
            </a:r>
            <a:r>
              <a:rPr lang="en-US" sz="1800" b="1" dirty="0" err="1" smtClean="0">
                <a:solidFill>
                  <a:srgbClr val="FF0000"/>
                </a:solidFill>
                <a:latin typeface="Trebuchet MS" pitchFamily="34" charset="0"/>
              </a:rPr>
              <a:t>diferite</a:t>
            </a:r>
            <a:endParaRPr lang="ro-RO" sz="1800" b="1" dirty="0" smtClean="0">
              <a:solidFill>
                <a:srgbClr val="FF0000"/>
              </a:solidFill>
              <a:latin typeface="Trebuchet MS" pitchFamily="34" charset="0"/>
            </a:endParaRPr>
          </a:p>
          <a:p>
            <a:pPr eaLnBrk="1" hangingPunct="1">
              <a:buFont typeface="Symbol" pitchFamily="18" charset="2"/>
              <a:buNone/>
            </a:pPr>
            <a:endParaRPr lang="en-US" sz="1800" b="1" dirty="0" smtClean="0">
              <a:solidFill>
                <a:srgbClr val="7030A0"/>
              </a:solidFill>
              <a:effectLst>
                <a:outerShdw blurRad="38100" dist="38100" dir="2700000" algn="tl">
                  <a:srgbClr val="C0C0C0"/>
                </a:outerShdw>
              </a:effectLst>
              <a:latin typeface="Trebuchet MS" pitchFamily="34" charset="0"/>
            </a:endParaRPr>
          </a:p>
          <a:p>
            <a:pPr eaLnBrk="1" hangingPunct="1">
              <a:buSzPct val="80000"/>
              <a:buFont typeface="Wingdings" pitchFamily="2" charset="2"/>
              <a:buChar char="Ø"/>
            </a:pPr>
            <a:r>
              <a:rPr lang="en-US" sz="1800" b="1" dirty="0" err="1" smtClean="0">
                <a:solidFill>
                  <a:srgbClr val="7030A0"/>
                </a:solidFill>
                <a:effectLst>
                  <a:outerShdw blurRad="38100" dist="38100" dir="2700000" algn="tl">
                    <a:srgbClr val="C0C0C0"/>
                  </a:outerShdw>
                </a:effectLst>
                <a:latin typeface="Trebuchet MS" pitchFamily="34" charset="0"/>
              </a:rPr>
              <a:t>Cronice</a:t>
            </a:r>
            <a:r>
              <a:rPr lang="en-US" sz="1800" b="1" dirty="0" smtClean="0">
                <a:solidFill>
                  <a:srgbClr val="7030A0"/>
                </a:solidFill>
                <a:effectLst>
                  <a:outerShdw blurRad="38100" dist="38100" dir="2700000" algn="tl">
                    <a:srgbClr val="C0C0C0"/>
                  </a:outerShdw>
                </a:effectLst>
                <a:latin typeface="Trebuchet MS" pitchFamily="34" charset="0"/>
              </a:rPr>
              <a:t>, </a:t>
            </a:r>
            <a:r>
              <a:rPr lang="en-US" sz="1800" b="1" dirty="0" err="1" smtClean="0">
                <a:solidFill>
                  <a:srgbClr val="7030A0"/>
                </a:solidFill>
                <a:effectLst>
                  <a:outerShdw blurRad="38100" dist="38100" dir="2700000" algn="tl">
                    <a:srgbClr val="C0C0C0"/>
                  </a:outerShdw>
                </a:effectLst>
                <a:latin typeface="Trebuchet MS" pitchFamily="34" charset="0"/>
              </a:rPr>
              <a:t>progresive</a:t>
            </a:r>
            <a:r>
              <a:rPr lang="en-US" sz="1800" b="1" dirty="0" smtClean="0">
                <a:solidFill>
                  <a:srgbClr val="7030A0"/>
                </a:solidFill>
                <a:effectLst>
                  <a:outerShdw blurRad="38100" dist="38100" dir="2700000" algn="tl">
                    <a:srgbClr val="C0C0C0"/>
                  </a:outerShdw>
                </a:effectLst>
                <a:latin typeface="Trebuchet MS" pitchFamily="34" charset="0"/>
              </a:rPr>
              <a:t>, degenerative, </a:t>
            </a:r>
            <a:r>
              <a:rPr lang="en-US" sz="1800" b="1" dirty="0" err="1" smtClean="0">
                <a:solidFill>
                  <a:srgbClr val="7030A0"/>
                </a:solidFill>
                <a:effectLst>
                  <a:outerShdw blurRad="38100" dist="38100" dir="2700000" algn="tl">
                    <a:srgbClr val="C0C0C0"/>
                  </a:outerShdw>
                </a:effectLst>
                <a:latin typeface="Trebuchet MS" pitchFamily="34" charset="0"/>
              </a:rPr>
              <a:t>produc</a:t>
            </a:r>
            <a:r>
              <a:rPr lang="en-US" sz="1800" b="1" dirty="0" smtClean="0">
                <a:solidFill>
                  <a:srgbClr val="7030A0"/>
                </a:solidFill>
                <a:effectLst>
                  <a:outerShdw blurRad="38100" dist="38100" dir="2700000" algn="tl">
                    <a:srgbClr val="C0C0C0"/>
                  </a:outerShdw>
                </a:effectLst>
                <a:latin typeface="Trebuchet MS" pitchFamily="34" charset="0"/>
              </a:rPr>
              <a:t> </a:t>
            </a:r>
            <a:r>
              <a:rPr lang="en-US" sz="1800" b="1" dirty="0" err="1" smtClean="0">
                <a:solidFill>
                  <a:srgbClr val="7030A0"/>
                </a:solidFill>
                <a:effectLst>
                  <a:outerShdw blurRad="38100" dist="38100" dir="2700000" algn="tl">
                    <a:srgbClr val="C0C0C0"/>
                  </a:outerShdw>
                </a:effectLst>
                <a:latin typeface="Trebuchet MS" pitchFamily="34" charset="0"/>
              </a:rPr>
              <a:t>dizabilit</a:t>
            </a:r>
            <a:r>
              <a:rPr lang="ro-RO" sz="1800" b="1" dirty="0" err="1" smtClean="0">
                <a:solidFill>
                  <a:srgbClr val="7030A0"/>
                </a:solidFill>
                <a:effectLst>
                  <a:outerShdw blurRad="38100" dist="38100" dir="2700000" algn="tl">
                    <a:srgbClr val="C0C0C0"/>
                  </a:outerShdw>
                </a:effectLst>
                <a:latin typeface="Trebuchet MS" pitchFamily="34" charset="0"/>
              </a:rPr>
              <a:t>ăţ</a:t>
            </a:r>
            <a:r>
              <a:rPr lang="en-US" sz="1800" b="1" dirty="0" smtClean="0">
                <a:solidFill>
                  <a:srgbClr val="7030A0"/>
                </a:solidFill>
                <a:effectLst>
                  <a:outerShdw blurRad="38100" dist="38100" dir="2700000" algn="tl">
                    <a:srgbClr val="C0C0C0"/>
                  </a:outerShdw>
                </a:effectLst>
                <a:latin typeface="Trebuchet MS" pitchFamily="34" charset="0"/>
              </a:rPr>
              <a:t>i severe</a:t>
            </a:r>
          </a:p>
          <a:p>
            <a:pPr eaLnBrk="1" hangingPunct="1">
              <a:buSzPct val="80000"/>
              <a:buFont typeface="Wingdings" pitchFamily="2" charset="2"/>
              <a:buChar char="Ø"/>
            </a:pPr>
            <a:r>
              <a:rPr lang="en-US" sz="1800" b="1" dirty="0" err="1" smtClean="0">
                <a:solidFill>
                  <a:srgbClr val="7030A0"/>
                </a:solidFill>
                <a:effectLst>
                  <a:outerShdw blurRad="38100" dist="38100" dir="2700000" algn="tl">
                    <a:srgbClr val="C0C0C0"/>
                  </a:outerShdw>
                </a:effectLst>
                <a:latin typeface="Trebuchet MS" pitchFamily="34" charset="0"/>
              </a:rPr>
              <a:t>Pacien</a:t>
            </a:r>
            <a:r>
              <a:rPr lang="ro-RO" sz="1800" b="1" dirty="0" smtClean="0">
                <a:solidFill>
                  <a:srgbClr val="7030A0"/>
                </a:solidFill>
                <a:effectLst>
                  <a:outerShdw blurRad="38100" dist="38100" dir="2700000" algn="tl">
                    <a:srgbClr val="C0C0C0"/>
                  </a:outerShdw>
                </a:effectLst>
                <a:latin typeface="Trebuchet MS" pitchFamily="34" charset="0"/>
              </a:rPr>
              <a:t>ţ</a:t>
            </a:r>
            <a:r>
              <a:rPr lang="en-US" sz="1800" b="1" dirty="0" smtClean="0">
                <a:solidFill>
                  <a:srgbClr val="7030A0"/>
                </a:solidFill>
                <a:effectLst>
                  <a:outerShdw blurRad="38100" dist="38100" dir="2700000" algn="tl">
                    <a:srgbClr val="C0C0C0"/>
                  </a:outerShdw>
                </a:effectLst>
                <a:latin typeface="Trebuchet MS" pitchFamily="34" charset="0"/>
              </a:rPr>
              <a:t>ii </a:t>
            </a:r>
            <a:r>
              <a:rPr lang="en-US" sz="1800" b="1" dirty="0" err="1" smtClean="0">
                <a:solidFill>
                  <a:srgbClr val="7030A0"/>
                </a:solidFill>
                <a:effectLst>
                  <a:outerShdw blurRad="38100" dist="38100" dir="2700000" algn="tl">
                    <a:srgbClr val="C0C0C0"/>
                  </a:outerShdw>
                </a:effectLst>
                <a:latin typeface="Trebuchet MS" pitchFamily="34" charset="0"/>
              </a:rPr>
              <a:t>sunt</a:t>
            </a:r>
            <a:r>
              <a:rPr lang="en-US" sz="1800" b="1" dirty="0" smtClean="0">
                <a:solidFill>
                  <a:srgbClr val="7030A0"/>
                </a:solidFill>
                <a:effectLst>
                  <a:outerShdw blurRad="38100" dist="38100" dir="2700000" algn="tl">
                    <a:srgbClr val="C0C0C0"/>
                  </a:outerShdw>
                </a:effectLst>
                <a:latin typeface="Trebuchet MS" pitchFamily="34" charset="0"/>
              </a:rPr>
              <a:t> r</a:t>
            </a:r>
            <a:r>
              <a:rPr lang="ro-RO" sz="1800" b="1" dirty="0" smtClean="0">
                <a:solidFill>
                  <a:srgbClr val="7030A0"/>
                </a:solidFill>
                <a:effectLst>
                  <a:outerShdw blurRad="38100" dist="38100" dir="2700000" algn="tl">
                    <a:srgbClr val="C0C0C0"/>
                  </a:outerShdw>
                </a:effectLst>
                <a:latin typeface="Trebuchet MS" pitchFamily="34" charset="0"/>
              </a:rPr>
              <a:t>ă</a:t>
            </a:r>
            <a:r>
              <a:rPr lang="en-US" sz="1800" b="1" dirty="0" err="1" smtClean="0">
                <a:solidFill>
                  <a:srgbClr val="7030A0"/>
                </a:solidFill>
                <a:effectLst>
                  <a:outerShdw blurRad="38100" dist="38100" dir="2700000" algn="tl">
                    <a:srgbClr val="C0C0C0"/>
                  </a:outerShdw>
                </a:effectLst>
                <a:latin typeface="Trebuchet MS" pitchFamily="34" charset="0"/>
              </a:rPr>
              <a:t>sp</a:t>
            </a:r>
            <a:r>
              <a:rPr lang="ro-RO" sz="1800" b="1" dirty="0" smtClean="0">
                <a:solidFill>
                  <a:srgbClr val="7030A0"/>
                </a:solidFill>
                <a:effectLst>
                  <a:outerShdw blurRad="38100" dist="38100" dir="2700000" algn="tl">
                    <a:srgbClr val="C0C0C0"/>
                  </a:outerShdw>
                </a:effectLst>
                <a:latin typeface="Trebuchet MS" pitchFamily="34" charset="0"/>
              </a:rPr>
              <a:t>â</a:t>
            </a:r>
            <a:r>
              <a:rPr lang="en-US" sz="1800" b="1" dirty="0" err="1" smtClean="0">
                <a:solidFill>
                  <a:srgbClr val="7030A0"/>
                </a:solidFill>
                <a:effectLst>
                  <a:outerShdw blurRad="38100" dist="38100" dir="2700000" algn="tl">
                    <a:srgbClr val="C0C0C0"/>
                  </a:outerShdw>
                </a:effectLst>
                <a:latin typeface="Trebuchet MS" pitchFamily="34" charset="0"/>
              </a:rPr>
              <a:t>ndi</a:t>
            </a:r>
            <a:r>
              <a:rPr lang="ro-RO" sz="1800" b="1" dirty="0" smtClean="0">
                <a:solidFill>
                  <a:srgbClr val="7030A0"/>
                </a:solidFill>
                <a:effectLst>
                  <a:outerShdw blurRad="38100" dist="38100" dir="2700000" algn="tl">
                    <a:srgbClr val="C0C0C0"/>
                  </a:outerShdw>
                </a:effectLst>
                <a:latin typeface="Trebuchet MS" pitchFamily="34" charset="0"/>
              </a:rPr>
              <a:t>ţ</a:t>
            </a:r>
            <a:r>
              <a:rPr lang="en-US" sz="1800" b="1" dirty="0" smtClean="0">
                <a:solidFill>
                  <a:srgbClr val="7030A0"/>
                </a:solidFill>
                <a:effectLst>
                  <a:outerShdw blurRad="38100" dist="38100" dir="2700000" algn="tl">
                    <a:srgbClr val="C0C0C0"/>
                  </a:outerShdw>
                </a:effectLst>
                <a:latin typeface="Trebuchet MS" pitchFamily="34" charset="0"/>
              </a:rPr>
              <a:t>i </a:t>
            </a:r>
            <a:r>
              <a:rPr lang="ro-RO" sz="1800" b="1" dirty="0" smtClean="0">
                <a:solidFill>
                  <a:srgbClr val="7030A0"/>
                </a:solidFill>
                <a:effectLst>
                  <a:outerShdw blurRad="38100" dist="38100" dir="2700000" algn="tl">
                    <a:srgbClr val="C0C0C0"/>
                  </a:outerShdw>
                </a:effectLst>
                <a:latin typeface="Trebuchet MS" pitchFamily="34" charset="0"/>
              </a:rPr>
              <a:t>î</a:t>
            </a:r>
            <a:r>
              <a:rPr lang="en-US" sz="1800" b="1" dirty="0" smtClean="0">
                <a:solidFill>
                  <a:srgbClr val="7030A0"/>
                </a:solidFill>
                <a:effectLst>
                  <a:outerShdw blurRad="38100" dist="38100" dir="2700000" algn="tl">
                    <a:srgbClr val="C0C0C0"/>
                  </a:outerShdw>
                </a:effectLst>
                <a:latin typeface="Trebuchet MS" pitchFamily="34" charset="0"/>
              </a:rPr>
              <a:t>n diverse zone </a:t>
            </a:r>
            <a:r>
              <a:rPr lang="en-US" sz="1800" b="1" dirty="0" err="1" smtClean="0">
                <a:solidFill>
                  <a:srgbClr val="7030A0"/>
                </a:solidFill>
                <a:effectLst>
                  <a:outerShdw blurRad="38100" dist="38100" dir="2700000" algn="tl">
                    <a:srgbClr val="C0C0C0"/>
                  </a:outerShdw>
                </a:effectLst>
                <a:latin typeface="Trebuchet MS" pitchFamily="34" charset="0"/>
              </a:rPr>
              <a:t>geografice</a:t>
            </a:r>
            <a:endParaRPr lang="en-US" sz="1800" b="1" dirty="0" smtClean="0">
              <a:solidFill>
                <a:srgbClr val="7030A0"/>
              </a:solidFill>
              <a:effectLst>
                <a:outerShdw blurRad="38100" dist="38100" dir="2700000" algn="tl">
                  <a:srgbClr val="C0C0C0"/>
                </a:outerShdw>
              </a:effectLst>
              <a:latin typeface="Trebuchet MS" pitchFamily="34" charset="0"/>
            </a:endParaRPr>
          </a:p>
          <a:p>
            <a:pPr eaLnBrk="1" hangingPunct="1">
              <a:buSzPct val="80000"/>
              <a:buFont typeface="Wingdings" pitchFamily="2" charset="2"/>
              <a:buChar char="Ø"/>
            </a:pPr>
            <a:r>
              <a:rPr lang="en-US" sz="1800" b="1" dirty="0" err="1" smtClean="0">
                <a:solidFill>
                  <a:srgbClr val="7030A0"/>
                </a:solidFill>
                <a:effectLst>
                  <a:outerShdw blurRad="38100" dist="38100" dir="2700000" algn="tl">
                    <a:srgbClr val="C0C0C0"/>
                  </a:outerShdw>
                </a:effectLst>
                <a:latin typeface="Trebuchet MS" pitchFamily="34" charset="0"/>
              </a:rPr>
              <a:t>Expertiza</a:t>
            </a:r>
            <a:r>
              <a:rPr lang="en-US" sz="1800" b="1" dirty="0" smtClean="0">
                <a:solidFill>
                  <a:srgbClr val="7030A0"/>
                </a:solidFill>
                <a:effectLst>
                  <a:outerShdw blurRad="38100" dist="38100" dir="2700000" algn="tl">
                    <a:srgbClr val="C0C0C0"/>
                  </a:outerShdw>
                </a:effectLst>
                <a:latin typeface="Trebuchet MS" pitchFamily="34" charset="0"/>
              </a:rPr>
              <a:t> </a:t>
            </a:r>
            <a:r>
              <a:rPr lang="en-US" sz="1800" b="1" dirty="0" err="1" smtClean="0">
                <a:solidFill>
                  <a:srgbClr val="7030A0"/>
                </a:solidFill>
                <a:effectLst>
                  <a:outerShdw blurRad="38100" dist="38100" dir="2700000" algn="tl">
                    <a:srgbClr val="C0C0C0"/>
                  </a:outerShdw>
                </a:effectLst>
                <a:latin typeface="Trebuchet MS" pitchFamily="34" charset="0"/>
              </a:rPr>
              <a:t>este</a:t>
            </a:r>
            <a:r>
              <a:rPr lang="en-US" sz="1800" b="1" dirty="0" smtClean="0">
                <a:solidFill>
                  <a:srgbClr val="7030A0"/>
                </a:solidFill>
                <a:effectLst>
                  <a:outerShdw blurRad="38100" dist="38100" dir="2700000" algn="tl">
                    <a:srgbClr val="C0C0C0"/>
                  </a:outerShdw>
                </a:effectLst>
                <a:latin typeface="Trebuchet MS" pitchFamily="34" charset="0"/>
              </a:rPr>
              <a:t> </a:t>
            </a:r>
            <a:r>
              <a:rPr lang="en-US" sz="1800" b="1" dirty="0" err="1" smtClean="0">
                <a:solidFill>
                  <a:srgbClr val="7030A0"/>
                </a:solidFill>
                <a:effectLst>
                  <a:outerShdw blurRad="38100" dist="38100" dir="2700000" algn="tl">
                    <a:srgbClr val="C0C0C0"/>
                  </a:outerShdw>
                </a:effectLst>
                <a:latin typeface="Trebuchet MS" pitchFamily="34" charset="0"/>
              </a:rPr>
              <a:t>rar</a:t>
            </a:r>
            <a:r>
              <a:rPr lang="ro-RO" sz="1800" b="1" dirty="0" smtClean="0">
                <a:solidFill>
                  <a:srgbClr val="7030A0"/>
                </a:solidFill>
                <a:effectLst>
                  <a:outerShdw blurRad="38100" dist="38100" dir="2700000" algn="tl">
                    <a:srgbClr val="C0C0C0"/>
                  </a:outerShdw>
                </a:effectLst>
                <a:latin typeface="Trebuchet MS" pitchFamily="34" charset="0"/>
              </a:rPr>
              <a:t>ă</a:t>
            </a:r>
            <a:endParaRPr lang="en-US" sz="1800" b="1" dirty="0" smtClean="0">
              <a:solidFill>
                <a:srgbClr val="7030A0"/>
              </a:solidFill>
              <a:effectLst>
                <a:outerShdw blurRad="38100" dist="38100" dir="2700000" algn="tl">
                  <a:srgbClr val="C0C0C0"/>
                </a:outerShdw>
              </a:effectLst>
              <a:latin typeface="Trebuchet MS" pitchFamily="34" charset="0"/>
            </a:endParaRPr>
          </a:p>
          <a:p>
            <a:pPr eaLnBrk="1" hangingPunct="1">
              <a:buSzPct val="80000"/>
              <a:buFont typeface="Wingdings" pitchFamily="2" charset="2"/>
              <a:buChar char="Ø"/>
            </a:pPr>
            <a:r>
              <a:rPr lang="en-US" sz="1800" b="1" dirty="0" err="1" smtClean="0">
                <a:solidFill>
                  <a:srgbClr val="7030A0"/>
                </a:solidFill>
                <a:latin typeface="Trebuchet MS" pitchFamily="34" charset="0"/>
              </a:rPr>
              <a:t>Cercetarea</a:t>
            </a:r>
            <a:r>
              <a:rPr lang="en-US" sz="1800" b="1" dirty="0" smtClean="0">
                <a:solidFill>
                  <a:srgbClr val="7030A0"/>
                </a:solidFill>
                <a:latin typeface="Trebuchet MS" pitchFamily="34" charset="0"/>
              </a:rPr>
              <a:t> </a:t>
            </a:r>
            <a:r>
              <a:rPr lang="en-US" sz="1800" b="1" dirty="0" err="1" smtClean="0">
                <a:solidFill>
                  <a:srgbClr val="7030A0"/>
                </a:solidFill>
                <a:latin typeface="Trebuchet MS" pitchFamily="34" charset="0"/>
              </a:rPr>
              <a:t>este</a:t>
            </a:r>
            <a:r>
              <a:rPr lang="en-US" sz="1800" b="1" dirty="0" smtClean="0">
                <a:solidFill>
                  <a:srgbClr val="7030A0"/>
                </a:solidFill>
                <a:latin typeface="Trebuchet MS" pitchFamily="34" charset="0"/>
              </a:rPr>
              <a:t> </a:t>
            </a:r>
            <a:r>
              <a:rPr lang="en-US" sz="1800" b="1" dirty="0" err="1" smtClean="0">
                <a:solidFill>
                  <a:srgbClr val="7030A0"/>
                </a:solidFill>
                <a:latin typeface="Trebuchet MS" pitchFamily="34" charset="0"/>
              </a:rPr>
              <a:t>fragmentat</a:t>
            </a:r>
            <a:r>
              <a:rPr lang="ro-RO" sz="1800" b="1" dirty="0" smtClean="0">
                <a:solidFill>
                  <a:srgbClr val="7030A0"/>
                </a:solidFill>
                <a:latin typeface="Trebuchet MS" pitchFamily="34" charset="0"/>
              </a:rPr>
              <a:t>ă</a:t>
            </a:r>
            <a:endParaRPr lang="en-US" sz="1800" b="1" dirty="0" smtClean="0">
              <a:solidFill>
                <a:srgbClr val="7030A0"/>
              </a:solidFill>
              <a:latin typeface="Trebuchet MS" pitchFamily="34" charset="0"/>
            </a:endParaRPr>
          </a:p>
          <a:p>
            <a:pPr eaLnBrk="1" hangingPunct="1">
              <a:buSzPct val="80000"/>
              <a:buFont typeface="Wingdings" pitchFamily="2" charset="2"/>
              <a:buChar char="Ø"/>
            </a:pPr>
            <a:r>
              <a:rPr lang="en-US" sz="1800" b="1" dirty="0" err="1" smtClean="0">
                <a:solidFill>
                  <a:srgbClr val="7030A0"/>
                </a:solidFill>
                <a:effectLst>
                  <a:outerShdw blurRad="38100" dist="38100" dir="2700000" algn="tl">
                    <a:srgbClr val="C0C0C0"/>
                  </a:outerShdw>
                </a:effectLst>
                <a:latin typeface="Trebuchet MS" pitchFamily="34" charset="0"/>
              </a:rPr>
              <a:t>Resursele</a:t>
            </a:r>
            <a:r>
              <a:rPr lang="en-US" sz="1800" b="1" dirty="0" smtClean="0">
                <a:solidFill>
                  <a:srgbClr val="7030A0"/>
                </a:solidFill>
                <a:effectLst>
                  <a:outerShdw blurRad="38100" dist="38100" dir="2700000" algn="tl">
                    <a:srgbClr val="C0C0C0"/>
                  </a:outerShdw>
                </a:effectLst>
                <a:latin typeface="Trebuchet MS" pitchFamily="34" charset="0"/>
              </a:rPr>
              <a:t> </a:t>
            </a:r>
            <a:r>
              <a:rPr lang="en-US" sz="1800" b="1" dirty="0" err="1" smtClean="0">
                <a:solidFill>
                  <a:srgbClr val="7030A0"/>
                </a:solidFill>
                <a:effectLst>
                  <a:outerShdw blurRad="38100" dist="38100" dir="2700000" algn="tl">
                    <a:srgbClr val="C0C0C0"/>
                  </a:outerShdw>
                </a:effectLst>
                <a:latin typeface="Trebuchet MS" pitchFamily="34" charset="0"/>
              </a:rPr>
              <a:t>sunt</a:t>
            </a:r>
            <a:r>
              <a:rPr lang="en-US" sz="1800" b="1" dirty="0" smtClean="0">
                <a:solidFill>
                  <a:srgbClr val="7030A0"/>
                </a:solidFill>
                <a:effectLst>
                  <a:outerShdw blurRad="38100" dist="38100" dir="2700000" algn="tl">
                    <a:srgbClr val="C0C0C0"/>
                  </a:outerShdw>
                </a:effectLst>
                <a:latin typeface="Trebuchet MS" pitchFamily="34" charset="0"/>
              </a:rPr>
              <a:t> </a:t>
            </a:r>
            <a:r>
              <a:rPr lang="en-US" sz="1800" b="1" dirty="0" err="1" smtClean="0">
                <a:solidFill>
                  <a:srgbClr val="7030A0"/>
                </a:solidFill>
                <a:effectLst>
                  <a:outerShdw blurRad="38100" dist="38100" dir="2700000" algn="tl">
                    <a:srgbClr val="C0C0C0"/>
                  </a:outerShdw>
                </a:effectLst>
                <a:latin typeface="Trebuchet MS" pitchFamily="34" charset="0"/>
              </a:rPr>
              <a:t>limitate</a:t>
            </a:r>
            <a:endParaRPr lang="en-US" sz="1800" b="1" dirty="0" smtClean="0">
              <a:solidFill>
                <a:srgbClr val="7030A0"/>
              </a:solidFill>
              <a:effectLst>
                <a:outerShdw blurRad="38100" dist="38100" dir="2700000" algn="tl">
                  <a:srgbClr val="C0C0C0"/>
                </a:outerShdw>
              </a:effectLst>
              <a:latin typeface="Trebuchet MS" pitchFamily="34" charset="0"/>
            </a:endParaRPr>
          </a:p>
          <a:p>
            <a:pPr eaLnBrk="1" hangingPunct="1">
              <a:buSzPct val="80000"/>
              <a:buFont typeface="Wingdings" pitchFamily="2" charset="2"/>
              <a:buChar char="Ø"/>
            </a:pPr>
            <a:r>
              <a:rPr lang="en-US" sz="1800" b="1" dirty="0" err="1" smtClean="0">
                <a:solidFill>
                  <a:srgbClr val="7030A0"/>
                </a:solidFill>
                <a:effectLst>
                  <a:outerShdw blurRad="38100" dist="38100" dir="2700000" algn="tl">
                    <a:srgbClr val="C0C0C0"/>
                  </a:outerShdw>
                </a:effectLst>
                <a:latin typeface="Trebuchet MS" pitchFamily="34" charset="0"/>
              </a:rPr>
              <a:t>Colaborarea</a:t>
            </a:r>
            <a:r>
              <a:rPr lang="en-US" sz="1800" b="1" dirty="0" smtClean="0">
                <a:solidFill>
                  <a:srgbClr val="7030A0"/>
                </a:solidFill>
                <a:effectLst>
                  <a:outerShdw blurRad="38100" dist="38100" dir="2700000" algn="tl">
                    <a:srgbClr val="C0C0C0"/>
                  </a:outerShdw>
                </a:effectLst>
                <a:latin typeface="Trebuchet MS" pitchFamily="34" charset="0"/>
              </a:rPr>
              <a:t> </a:t>
            </a:r>
            <a:r>
              <a:rPr lang="en-US" sz="1800" b="1" dirty="0" err="1" smtClean="0">
                <a:solidFill>
                  <a:srgbClr val="7030A0"/>
                </a:solidFill>
                <a:effectLst>
                  <a:outerShdw blurRad="38100" dist="38100" dir="2700000" algn="tl">
                    <a:srgbClr val="C0C0C0"/>
                  </a:outerShdw>
                </a:effectLst>
                <a:latin typeface="Trebuchet MS" pitchFamily="34" charset="0"/>
              </a:rPr>
              <a:t>este</a:t>
            </a:r>
            <a:r>
              <a:rPr lang="en-US" sz="1800" b="1" dirty="0" smtClean="0">
                <a:solidFill>
                  <a:srgbClr val="7030A0"/>
                </a:solidFill>
                <a:effectLst>
                  <a:outerShdw blurRad="38100" dist="38100" dir="2700000" algn="tl">
                    <a:srgbClr val="C0C0C0"/>
                  </a:outerShdw>
                </a:effectLst>
                <a:latin typeface="Trebuchet MS" pitchFamily="34" charset="0"/>
              </a:rPr>
              <a:t> formal</a:t>
            </a:r>
            <a:r>
              <a:rPr lang="ro-RO" sz="1800" b="1" dirty="0" smtClean="0">
                <a:solidFill>
                  <a:srgbClr val="7030A0"/>
                </a:solidFill>
                <a:effectLst>
                  <a:outerShdw blurRad="38100" dist="38100" dir="2700000" algn="tl">
                    <a:srgbClr val="C0C0C0"/>
                  </a:outerShdw>
                </a:effectLst>
                <a:latin typeface="Trebuchet MS" pitchFamily="34" charset="0"/>
              </a:rPr>
              <a:t>ă</a:t>
            </a:r>
            <a:endParaRPr lang="en-US" sz="1800" b="1" dirty="0" smtClean="0">
              <a:solidFill>
                <a:srgbClr val="7030A0"/>
              </a:solidFill>
              <a:effectLst>
                <a:outerShdw blurRad="38100" dist="38100" dir="2700000" algn="tl">
                  <a:srgbClr val="C0C0C0"/>
                </a:outerShdw>
              </a:effectLst>
              <a:latin typeface="Trebuchet MS" pitchFamily="34" charset="0"/>
            </a:endParaRPr>
          </a:p>
          <a:p>
            <a:pPr eaLnBrk="1" hangingPunct="1">
              <a:buSzPct val="80000"/>
              <a:buFont typeface="Wingdings" pitchFamily="2" charset="2"/>
              <a:buChar char="Ø"/>
            </a:pPr>
            <a:r>
              <a:rPr lang="en-US" sz="1800" b="1" dirty="0" err="1" smtClean="0">
                <a:solidFill>
                  <a:srgbClr val="7030A0"/>
                </a:solidFill>
                <a:latin typeface="Trebuchet MS" pitchFamily="34" charset="0"/>
              </a:rPr>
              <a:t>Sustenabilitatea</a:t>
            </a:r>
            <a:r>
              <a:rPr lang="en-US" sz="1800" b="1" dirty="0" smtClean="0">
                <a:solidFill>
                  <a:srgbClr val="7030A0"/>
                </a:solidFill>
                <a:latin typeface="Trebuchet MS" pitchFamily="34" charset="0"/>
              </a:rPr>
              <a:t> r</a:t>
            </a:r>
            <a:r>
              <a:rPr lang="ro-RO" sz="1800" b="1" dirty="0" smtClean="0">
                <a:solidFill>
                  <a:srgbClr val="7030A0"/>
                </a:solidFill>
                <a:latin typeface="Trebuchet MS" pitchFamily="34" charset="0"/>
              </a:rPr>
              <a:t>ă</a:t>
            </a:r>
            <a:r>
              <a:rPr lang="en-US" sz="1800" b="1" dirty="0" smtClean="0">
                <a:solidFill>
                  <a:srgbClr val="7030A0"/>
                </a:solidFill>
                <a:latin typeface="Trebuchet MS" pitchFamily="34" charset="0"/>
              </a:rPr>
              <a:t>m</a:t>
            </a:r>
            <a:r>
              <a:rPr lang="ro-RO" sz="1800" b="1" dirty="0" smtClean="0">
                <a:solidFill>
                  <a:srgbClr val="7030A0"/>
                </a:solidFill>
                <a:latin typeface="Trebuchet MS" pitchFamily="34" charset="0"/>
              </a:rPr>
              <a:t>â</a:t>
            </a:r>
            <a:r>
              <a:rPr lang="en-US" sz="1800" b="1" dirty="0" smtClean="0">
                <a:solidFill>
                  <a:srgbClr val="7030A0"/>
                </a:solidFill>
                <a:latin typeface="Trebuchet MS" pitchFamily="34" charset="0"/>
              </a:rPr>
              <a:t>ne o problem</a:t>
            </a:r>
            <a:r>
              <a:rPr lang="ro-RO" sz="1800" b="1" dirty="0" smtClean="0">
                <a:solidFill>
                  <a:srgbClr val="7030A0"/>
                </a:solidFill>
                <a:latin typeface="Trebuchet MS" pitchFamily="34" charset="0"/>
              </a:rPr>
              <a:t>ă</a:t>
            </a:r>
            <a:r>
              <a:rPr lang="en-US" sz="1800" b="1" dirty="0" smtClean="0">
                <a:solidFill>
                  <a:srgbClr val="7030A0"/>
                </a:solidFill>
                <a:latin typeface="Trebuchet MS" pitchFamily="34" charset="0"/>
              </a:rPr>
              <a:t>…</a:t>
            </a:r>
          </a:p>
          <a:p>
            <a:pPr eaLnBrk="1" hangingPunct="1">
              <a:buSzPct val="80000"/>
              <a:buFont typeface="Wingdings" pitchFamily="2" charset="2"/>
              <a:buChar char="Ø"/>
            </a:pPr>
            <a:r>
              <a:rPr lang="en-US" sz="1800" b="1" dirty="0" err="1" smtClean="0">
                <a:solidFill>
                  <a:srgbClr val="7030A0"/>
                </a:solidFill>
                <a:latin typeface="Trebuchet MS" pitchFamily="34" charset="0"/>
              </a:rPr>
              <a:t>Bolile</a:t>
            </a:r>
            <a:r>
              <a:rPr lang="en-US" sz="1800" b="1" dirty="0" smtClean="0">
                <a:solidFill>
                  <a:srgbClr val="7030A0"/>
                </a:solidFill>
                <a:latin typeface="Trebuchet MS" pitchFamily="34" charset="0"/>
              </a:rPr>
              <a:t> rare au </a:t>
            </a:r>
            <a:r>
              <a:rPr lang="en-US" sz="1800" b="1" dirty="0" err="1" smtClean="0">
                <a:solidFill>
                  <a:srgbClr val="7030A0"/>
                </a:solidFill>
                <a:latin typeface="Trebuchet MS" pitchFamily="34" charset="0"/>
              </a:rPr>
              <a:t>nevoie</a:t>
            </a:r>
            <a:r>
              <a:rPr lang="en-US" sz="1800" b="1" dirty="0" smtClean="0">
                <a:solidFill>
                  <a:srgbClr val="7030A0"/>
                </a:solidFill>
                <a:latin typeface="Trebuchet MS" pitchFamily="34" charset="0"/>
              </a:rPr>
              <a:t> de </a:t>
            </a:r>
            <a:r>
              <a:rPr lang="ro-RO" sz="1800" b="1" dirty="0" smtClean="0">
                <a:solidFill>
                  <a:srgbClr val="7030A0"/>
                </a:solidFill>
                <a:latin typeface="Trebuchet MS" pitchFamily="34" charset="0"/>
              </a:rPr>
              <a:t>î</a:t>
            </a:r>
            <a:r>
              <a:rPr lang="en-US" sz="1800" b="1" dirty="0" err="1" smtClean="0">
                <a:solidFill>
                  <a:srgbClr val="7030A0"/>
                </a:solidFill>
                <a:latin typeface="Trebuchet MS" pitchFamily="34" charset="0"/>
              </a:rPr>
              <a:t>ngrijire</a:t>
            </a:r>
            <a:r>
              <a:rPr lang="en-US" sz="1800" b="1" dirty="0" smtClean="0">
                <a:solidFill>
                  <a:srgbClr val="7030A0"/>
                </a:solidFill>
                <a:latin typeface="Trebuchet MS" pitchFamily="34" charset="0"/>
              </a:rPr>
              <a:t> </a:t>
            </a:r>
            <a:r>
              <a:rPr lang="en-US" sz="1800" b="1" dirty="0" err="1" smtClean="0">
                <a:solidFill>
                  <a:srgbClr val="7030A0"/>
                </a:solidFill>
                <a:latin typeface="Trebuchet MS" pitchFamily="34" charset="0"/>
              </a:rPr>
              <a:t>integrat</a:t>
            </a:r>
            <a:r>
              <a:rPr lang="ro-RO" sz="1800" b="1" dirty="0" smtClean="0">
                <a:solidFill>
                  <a:srgbClr val="7030A0"/>
                </a:solidFill>
                <a:latin typeface="Trebuchet MS" pitchFamily="34" charset="0"/>
              </a:rPr>
              <a:t>ă</a:t>
            </a:r>
            <a:endParaRPr lang="en-US" sz="1800" b="1" dirty="0" smtClean="0">
              <a:solidFill>
                <a:srgbClr val="7030A0"/>
              </a:solidFill>
              <a:latin typeface="Trebuchet MS" pitchFamily="34" charset="0"/>
            </a:endParaRPr>
          </a:p>
          <a:p>
            <a:pPr eaLnBrk="1" hangingPunct="1">
              <a:buSzPct val="80000"/>
              <a:buFont typeface="Wingdings" pitchFamily="2" charset="2"/>
              <a:buChar char="Ø"/>
            </a:pPr>
            <a:r>
              <a:rPr lang="en-US" sz="1800" b="1" dirty="0" smtClean="0">
                <a:solidFill>
                  <a:srgbClr val="FF0000"/>
                </a:solidFill>
                <a:latin typeface="Trebuchet MS" pitchFamily="34" charset="0"/>
              </a:rPr>
              <a:t>“</a:t>
            </a:r>
            <a:r>
              <a:rPr lang="en-US" sz="1800" b="1" i="1" dirty="0" err="1" smtClean="0">
                <a:solidFill>
                  <a:srgbClr val="FF0000"/>
                </a:solidFill>
                <a:latin typeface="Trebuchet MS" pitchFamily="34" charset="0"/>
              </a:rPr>
              <a:t>Circuitul</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pacien</a:t>
            </a:r>
            <a:r>
              <a:rPr lang="ro-RO" sz="1800" b="1" i="1" dirty="0" smtClean="0">
                <a:solidFill>
                  <a:srgbClr val="FF0000"/>
                </a:solidFill>
                <a:latin typeface="Trebuchet MS" pitchFamily="34" charset="0"/>
              </a:rPr>
              <a:t>ţ</a:t>
            </a:r>
            <a:r>
              <a:rPr lang="en-US" sz="1800" b="1" i="1" dirty="0" err="1" smtClean="0">
                <a:solidFill>
                  <a:srgbClr val="FF0000"/>
                </a:solidFill>
                <a:latin typeface="Trebuchet MS" pitchFamily="34" charset="0"/>
              </a:rPr>
              <a:t>ilor</a:t>
            </a:r>
            <a:r>
              <a:rPr lang="en-US" sz="1800" b="1" dirty="0" smtClean="0">
                <a:solidFill>
                  <a:srgbClr val="FF0000"/>
                </a:solidFill>
                <a:latin typeface="Trebuchet MS" pitchFamily="34" charset="0"/>
              </a:rPr>
              <a:t>” </a:t>
            </a:r>
            <a:r>
              <a:rPr lang="en-US" sz="1800" b="1" dirty="0" err="1" smtClean="0">
                <a:solidFill>
                  <a:srgbClr val="7030A0"/>
                </a:solidFill>
                <a:latin typeface="Trebuchet MS" pitchFamily="34" charset="0"/>
              </a:rPr>
              <a:t>este</a:t>
            </a:r>
            <a:r>
              <a:rPr lang="en-US" sz="1800" b="1" dirty="0" smtClean="0">
                <a:solidFill>
                  <a:srgbClr val="7030A0"/>
                </a:solidFill>
                <a:latin typeface="Trebuchet MS" pitchFamily="34" charset="0"/>
              </a:rPr>
              <a:t> </a:t>
            </a:r>
            <a:r>
              <a:rPr lang="en-US" sz="1800" b="1" dirty="0" err="1" smtClean="0">
                <a:solidFill>
                  <a:srgbClr val="7030A0"/>
                </a:solidFill>
                <a:latin typeface="Trebuchet MS" pitchFamily="34" charset="0"/>
              </a:rPr>
              <a:t>neclar</a:t>
            </a:r>
            <a:endParaRPr lang="en-US" sz="1800" b="1" dirty="0" smtClean="0">
              <a:solidFill>
                <a:srgbClr val="7030A0"/>
              </a:solidFill>
              <a:latin typeface="Trebuchet MS" pitchFamily="34" charset="0"/>
            </a:endParaRPr>
          </a:p>
          <a:p>
            <a:pPr eaLnBrk="1" hangingPunct="1">
              <a:buSzPct val="80000"/>
              <a:buFont typeface="Wingdings" pitchFamily="2" charset="2"/>
              <a:buChar char="Ø"/>
            </a:pPr>
            <a:r>
              <a:rPr lang="en-US" sz="1800" b="1" dirty="0" err="1" smtClean="0">
                <a:solidFill>
                  <a:srgbClr val="7030A0"/>
                </a:solidFill>
                <a:latin typeface="Trebuchet MS" pitchFamily="34" charset="0"/>
              </a:rPr>
              <a:t>Tranzi</a:t>
            </a:r>
            <a:r>
              <a:rPr lang="ro-RO" sz="1800" b="1" dirty="0" smtClean="0">
                <a:solidFill>
                  <a:srgbClr val="7030A0"/>
                </a:solidFill>
                <a:latin typeface="Trebuchet MS" pitchFamily="34" charset="0"/>
              </a:rPr>
              <a:t>ţ</a:t>
            </a:r>
            <a:r>
              <a:rPr lang="en-US" sz="1800" b="1" dirty="0" err="1" smtClean="0">
                <a:solidFill>
                  <a:srgbClr val="7030A0"/>
                </a:solidFill>
                <a:latin typeface="Trebuchet MS" pitchFamily="34" charset="0"/>
              </a:rPr>
              <a:t>ia</a:t>
            </a:r>
            <a:r>
              <a:rPr lang="en-US" sz="1800" b="1" dirty="0" smtClean="0">
                <a:solidFill>
                  <a:srgbClr val="7030A0"/>
                </a:solidFill>
                <a:latin typeface="Trebuchet MS" pitchFamily="34" charset="0"/>
              </a:rPr>
              <a:t> de la </a:t>
            </a:r>
            <a:r>
              <a:rPr lang="en-US" sz="1800" b="1" dirty="0" err="1" smtClean="0">
                <a:solidFill>
                  <a:srgbClr val="7030A0"/>
                </a:solidFill>
                <a:latin typeface="Trebuchet MS" pitchFamily="34" charset="0"/>
              </a:rPr>
              <a:t>copil</a:t>
            </a:r>
            <a:r>
              <a:rPr lang="en-US" sz="1800" b="1" dirty="0" smtClean="0">
                <a:solidFill>
                  <a:srgbClr val="7030A0"/>
                </a:solidFill>
                <a:latin typeface="Trebuchet MS" pitchFamily="34" charset="0"/>
              </a:rPr>
              <a:t> la adult nu se </a:t>
            </a:r>
            <a:r>
              <a:rPr lang="en-US" sz="1800" b="1" dirty="0" err="1" smtClean="0">
                <a:solidFill>
                  <a:srgbClr val="7030A0"/>
                </a:solidFill>
                <a:latin typeface="Trebuchet MS" pitchFamily="34" charset="0"/>
              </a:rPr>
              <a:t>discut</a:t>
            </a:r>
            <a:r>
              <a:rPr lang="ro-RO" sz="1800" b="1" dirty="0" smtClean="0">
                <a:solidFill>
                  <a:srgbClr val="7030A0"/>
                </a:solidFill>
                <a:latin typeface="Trebuchet MS" pitchFamily="34" charset="0"/>
              </a:rPr>
              <a:t>ă</a:t>
            </a:r>
            <a:r>
              <a:rPr lang="en-US" sz="1800" b="1" dirty="0" smtClean="0">
                <a:solidFill>
                  <a:srgbClr val="7030A0"/>
                </a:solidFill>
                <a:latin typeface="Trebuchet MS" pitchFamily="34" charset="0"/>
              </a:rPr>
              <a:t> </a:t>
            </a:r>
            <a:r>
              <a:rPr lang="ro-RO" sz="1800" b="1" dirty="0" smtClean="0">
                <a:solidFill>
                  <a:srgbClr val="7030A0"/>
                </a:solidFill>
                <a:latin typeface="Trebuchet MS" pitchFamily="34" charset="0"/>
              </a:rPr>
              <a:t>î</a:t>
            </a:r>
            <a:r>
              <a:rPr lang="en-US" sz="1800" b="1" dirty="0" err="1" smtClean="0">
                <a:solidFill>
                  <a:srgbClr val="7030A0"/>
                </a:solidFill>
                <a:latin typeface="Trebuchet MS" pitchFamily="34" charset="0"/>
              </a:rPr>
              <a:t>nc</a:t>
            </a:r>
            <a:r>
              <a:rPr lang="ro-RO" sz="1800" b="1" dirty="0" smtClean="0">
                <a:solidFill>
                  <a:srgbClr val="7030A0"/>
                </a:solidFill>
                <a:latin typeface="Trebuchet MS" pitchFamily="34" charset="0"/>
              </a:rPr>
              <a:t>ă</a:t>
            </a:r>
            <a:endParaRPr lang="en-US" sz="1800" b="1" dirty="0" smtClean="0">
              <a:solidFill>
                <a:srgbClr val="7030A0"/>
              </a:solidFill>
              <a:latin typeface="Trebuchet MS" pitchFamily="34" charset="0"/>
            </a:endParaRPr>
          </a:p>
          <a:p>
            <a:pPr eaLnBrk="1" hangingPunct="1">
              <a:buSzPct val="80000"/>
              <a:buFont typeface="Wingdings" pitchFamily="2" charset="2"/>
              <a:buChar char="Ø"/>
            </a:pPr>
            <a:r>
              <a:rPr lang="en-US" sz="1800" b="1" dirty="0" err="1" smtClean="0">
                <a:solidFill>
                  <a:srgbClr val="7030A0"/>
                </a:solidFill>
                <a:latin typeface="Trebuchet MS" pitchFamily="34" charset="0"/>
              </a:rPr>
              <a:t>Interdisciplinaritatea</a:t>
            </a:r>
            <a:r>
              <a:rPr lang="en-US" sz="1800" b="1" dirty="0" smtClean="0">
                <a:solidFill>
                  <a:srgbClr val="7030A0"/>
                </a:solidFill>
                <a:latin typeface="Trebuchet MS" pitchFamily="34" charset="0"/>
              </a:rPr>
              <a:t> </a:t>
            </a:r>
            <a:r>
              <a:rPr lang="en-US" sz="1800" b="1" dirty="0" err="1" smtClean="0">
                <a:solidFill>
                  <a:srgbClr val="7030A0"/>
                </a:solidFill>
                <a:latin typeface="Trebuchet MS" pitchFamily="34" charset="0"/>
              </a:rPr>
              <a:t>necesar</a:t>
            </a:r>
            <a:r>
              <a:rPr lang="ro-RO" sz="1800" b="1" dirty="0" smtClean="0">
                <a:solidFill>
                  <a:srgbClr val="7030A0"/>
                </a:solidFill>
                <a:latin typeface="Trebuchet MS" pitchFamily="34" charset="0"/>
              </a:rPr>
              <a:t>ă</a:t>
            </a:r>
            <a:r>
              <a:rPr lang="en-US" sz="1800" b="1" dirty="0" smtClean="0">
                <a:solidFill>
                  <a:srgbClr val="7030A0"/>
                </a:solidFill>
                <a:latin typeface="Trebuchet MS" pitchFamily="34" charset="0"/>
              </a:rPr>
              <a:t>/ </a:t>
            </a:r>
            <a:r>
              <a:rPr lang="en-US" sz="1800" b="1" dirty="0" err="1" smtClean="0">
                <a:solidFill>
                  <a:srgbClr val="7030A0"/>
                </a:solidFill>
                <a:latin typeface="Trebuchet MS" pitchFamily="34" charset="0"/>
              </a:rPr>
              <a:t>solidaritatea</a:t>
            </a:r>
            <a:r>
              <a:rPr lang="en-US" sz="1800" b="1" dirty="0" smtClean="0">
                <a:solidFill>
                  <a:srgbClr val="7030A0"/>
                </a:solidFill>
                <a:latin typeface="Trebuchet MS" pitchFamily="34" charset="0"/>
              </a:rPr>
              <a:t> </a:t>
            </a:r>
            <a:r>
              <a:rPr lang="en-US" sz="1800" b="1" dirty="0" err="1" smtClean="0">
                <a:solidFill>
                  <a:srgbClr val="7030A0"/>
                </a:solidFill>
                <a:latin typeface="Trebuchet MS" pitchFamily="34" charset="0"/>
              </a:rPr>
              <a:t>esen</a:t>
            </a:r>
            <a:r>
              <a:rPr lang="ro-RO" sz="1800" b="1" dirty="0" smtClean="0">
                <a:solidFill>
                  <a:srgbClr val="7030A0"/>
                </a:solidFill>
                <a:latin typeface="Trebuchet MS" pitchFamily="34" charset="0"/>
              </a:rPr>
              <a:t>ţ</a:t>
            </a:r>
            <a:r>
              <a:rPr lang="en-US" sz="1800" b="1" dirty="0" err="1" smtClean="0">
                <a:solidFill>
                  <a:srgbClr val="7030A0"/>
                </a:solidFill>
                <a:latin typeface="Trebuchet MS" pitchFamily="34" charset="0"/>
              </a:rPr>
              <a:t>ial</a:t>
            </a:r>
            <a:r>
              <a:rPr lang="ro-RO" sz="1800" b="1" dirty="0" smtClean="0">
                <a:solidFill>
                  <a:srgbClr val="7030A0"/>
                </a:solidFill>
                <a:latin typeface="Trebuchet MS" pitchFamily="34" charset="0"/>
              </a:rPr>
              <a:t>ă</a:t>
            </a:r>
            <a:r>
              <a:rPr lang="en-US" sz="1800" b="1" dirty="0" smtClean="0">
                <a:solidFill>
                  <a:srgbClr val="7030A0"/>
                </a:solidFill>
                <a:latin typeface="Trebuchet MS" pitchFamily="34" charset="0"/>
              </a:rPr>
              <a:t>!</a:t>
            </a:r>
          </a:p>
          <a:p>
            <a:pPr eaLnBrk="1" hangingPunct="1">
              <a:buSzPct val="80000"/>
              <a:buFont typeface="Wingdings" pitchFamily="2" charset="2"/>
              <a:buChar char="Ø"/>
            </a:pPr>
            <a:r>
              <a:rPr lang="en-US" sz="1800" b="1" dirty="0" err="1" smtClean="0">
                <a:solidFill>
                  <a:srgbClr val="00B050"/>
                </a:solidFill>
                <a:latin typeface="Trebuchet MS" pitchFamily="34" charset="0"/>
              </a:rPr>
              <a:t>Colaborarea</a:t>
            </a:r>
            <a:r>
              <a:rPr lang="en-US" sz="1800" b="1" dirty="0" smtClean="0">
                <a:solidFill>
                  <a:srgbClr val="00B050"/>
                </a:solidFill>
                <a:latin typeface="Trebuchet MS" pitchFamily="34" charset="0"/>
              </a:rPr>
              <a:t> </a:t>
            </a:r>
            <a:r>
              <a:rPr lang="en-US" sz="1800" b="1" dirty="0" err="1" smtClean="0">
                <a:solidFill>
                  <a:srgbClr val="00B050"/>
                </a:solidFill>
                <a:latin typeface="Trebuchet MS" pitchFamily="34" charset="0"/>
              </a:rPr>
              <a:t>tuturor</a:t>
            </a:r>
            <a:r>
              <a:rPr lang="en-US" sz="1800" b="1" dirty="0" smtClean="0">
                <a:solidFill>
                  <a:srgbClr val="00B050"/>
                </a:solidFill>
                <a:latin typeface="Trebuchet MS" pitchFamily="34" charset="0"/>
              </a:rPr>
              <a:t> p</a:t>
            </a:r>
            <a:r>
              <a:rPr lang="ro-RO" sz="1800" b="1" dirty="0" smtClean="0">
                <a:solidFill>
                  <a:srgbClr val="00B050"/>
                </a:solidFill>
                <a:latin typeface="Trebuchet MS" pitchFamily="34" charset="0"/>
              </a:rPr>
              <a:t>ă</a:t>
            </a:r>
            <a:r>
              <a:rPr lang="en-US" sz="1800" b="1" dirty="0" smtClean="0">
                <a:solidFill>
                  <a:srgbClr val="00B050"/>
                </a:solidFill>
                <a:latin typeface="Trebuchet MS" pitchFamily="34" charset="0"/>
              </a:rPr>
              <a:t>r</a:t>
            </a:r>
            <a:r>
              <a:rPr lang="ro-RO" sz="1800" b="1" dirty="0" smtClean="0">
                <a:solidFill>
                  <a:srgbClr val="00B050"/>
                </a:solidFill>
                <a:latin typeface="Trebuchet MS" pitchFamily="34" charset="0"/>
              </a:rPr>
              <a:t>ţ</a:t>
            </a:r>
            <a:r>
              <a:rPr lang="en-US" sz="1800" b="1" dirty="0" err="1" smtClean="0">
                <a:solidFill>
                  <a:srgbClr val="00B050"/>
                </a:solidFill>
                <a:latin typeface="Trebuchet MS" pitchFamily="34" charset="0"/>
              </a:rPr>
              <a:t>ilor</a:t>
            </a:r>
            <a:r>
              <a:rPr lang="en-US" sz="1800" b="1" dirty="0" smtClean="0">
                <a:solidFill>
                  <a:srgbClr val="00B050"/>
                </a:solidFill>
                <a:latin typeface="Trebuchet MS" pitchFamily="34" charset="0"/>
              </a:rPr>
              <a:t> </a:t>
            </a:r>
            <a:r>
              <a:rPr lang="en-US" sz="1800" b="1" dirty="0" err="1" smtClean="0">
                <a:solidFill>
                  <a:srgbClr val="00B050"/>
                </a:solidFill>
                <a:latin typeface="Trebuchet MS" pitchFamily="34" charset="0"/>
              </a:rPr>
              <a:t>interesate</a:t>
            </a:r>
            <a:r>
              <a:rPr lang="en-US" sz="1800" b="1" dirty="0" smtClean="0">
                <a:solidFill>
                  <a:srgbClr val="00B050"/>
                </a:solidFill>
                <a:latin typeface="Trebuchet MS" pitchFamily="34" charset="0"/>
              </a:rPr>
              <a:t> </a:t>
            </a:r>
            <a:r>
              <a:rPr lang="en-US" sz="1800" b="1" dirty="0" err="1" smtClean="0">
                <a:solidFill>
                  <a:srgbClr val="00B050"/>
                </a:solidFill>
                <a:latin typeface="Trebuchet MS" pitchFamily="34" charset="0"/>
              </a:rPr>
              <a:t>este</a:t>
            </a:r>
            <a:r>
              <a:rPr lang="en-US" sz="1800" b="1" dirty="0" smtClean="0">
                <a:solidFill>
                  <a:srgbClr val="00B050"/>
                </a:solidFill>
                <a:latin typeface="Trebuchet MS" pitchFamily="34" charset="0"/>
              </a:rPr>
              <a:t> </a:t>
            </a:r>
            <a:r>
              <a:rPr lang="en-US" sz="1800" b="1" dirty="0" err="1" smtClean="0">
                <a:solidFill>
                  <a:srgbClr val="00B050"/>
                </a:solidFill>
                <a:latin typeface="Trebuchet MS" pitchFamily="34" charset="0"/>
              </a:rPr>
              <a:t>necesar</a:t>
            </a:r>
            <a:r>
              <a:rPr lang="ro-RO" sz="1800" b="1" dirty="0" smtClean="0">
                <a:solidFill>
                  <a:srgbClr val="00B050"/>
                </a:solidFill>
                <a:latin typeface="Trebuchet MS" pitchFamily="34" charset="0"/>
              </a:rPr>
              <a:t>ă</a:t>
            </a:r>
            <a:r>
              <a:rPr lang="en-US" sz="1800" b="1" dirty="0" smtClean="0">
                <a:solidFill>
                  <a:srgbClr val="00B050"/>
                </a:solidFill>
                <a:latin typeface="Trebuchet MS" pitchFamily="34" charset="0"/>
              </a:rPr>
              <a:t> </a:t>
            </a:r>
          </a:p>
          <a:p>
            <a:pPr eaLnBrk="1" hangingPunct="1">
              <a:buSzPct val="80000"/>
              <a:buFont typeface="Wingdings" pitchFamily="2" charset="2"/>
              <a:buNone/>
            </a:pPr>
            <a:r>
              <a:rPr lang="ro-RO" sz="1800" b="1" dirty="0" smtClean="0">
                <a:solidFill>
                  <a:srgbClr val="00B050"/>
                </a:solidFill>
                <a:latin typeface="Trebuchet MS" pitchFamily="34" charset="0"/>
              </a:rPr>
              <a:t>      </a:t>
            </a:r>
            <a:r>
              <a:rPr lang="en-US" sz="1800" b="1" dirty="0" err="1" smtClean="0">
                <a:solidFill>
                  <a:srgbClr val="00B050"/>
                </a:solidFill>
                <a:latin typeface="Trebuchet MS" pitchFamily="34" charset="0"/>
              </a:rPr>
              <a:t>pentru</a:t>
            </a:r>
            <a:r>
              <a:rPr lang="en-US" sz="1800" b="1" dirty="0" smtClean="0">
                <a:solidFill>
                  <a:srgbClr val="00B050"/>
                </a:solidFill>
                <a:latin typeface="Trebuchet MS" pitchFamily="34" charset="0"/>
              </a:rPr>
              <a:t> a </a:t>
            </a:r>
            <a:r>
              <a:rPr lang="en-US" sz="1800" b="1" dirty="0" err="1" smtClean="0">
                <a:solidFill>
                  <a:srgbClr val="00B050"/>
                </a:solidFill>
                <a:latin typeface="Trebuchet MS" pitchFamily="34" charset="0"/>
              </a:rPr>
              <a:t>asigura</a:t>
            </a:r>
            <a:r>
              <a:rPr lang="en-US" sz="1800" b="1" dirty="0" smtClean="0">
                <a:solidFill>
                  <a:srgbClr val="00B050"/>
                </a:solidFill>
                <a:latin typeface="Trebuchet MS" pitchFamily="34" charset="0"/>
              </a:rPr>
              <a:t> </a:t>
            </a:r>
            <a:r>
              <a:rPr lang="en-US" sz="1800" b="1" dirty="0" err="1" smtClean="0">
                <a:solidFill>
                  <a:srgbClr val="00B050"/>
                </a:solidFill>
                <a:latin typeface="Trebuchet MS" pitchFamily="34" charset="0"/>
              </a:rPr>
              <a:t>inovarea</a:t>
            </a:r>
            <a:r>
              <a:rPr lang="en-US" sz="1800" b="1" dirty="0" smtClean="0">
                <a:solidFill>
                  <a:srgbClr val="00B050"/>
                </a:solidFill>
                <a:latin typeface="Trebuchet MS" pitchFamily="34" charset="0"/>
              </a:rPr>
              <a:t> </a:t>
            </a:r>
            <a:r>
              <a:rPr lang="ro-RO" sz="1800" b="1" dirty="0" smtClean="0">
                <a:solidFill>
                  <a:srgbClr val="00B050"/>
                </a:solidFill>
                <a:latin typeface="Trebuchet MS" pitchFamily="34" charset="0"/>
              </a:rPr>
              <a:t>ş</a:t>
            </a:r>
            <a:r>
              <a:rPr lang="en-US" sz="1800" b="1" dirty="0" smtClean="0">
                <a:solidFill>
                  <a:srgbClr val="00B050"/>
                </a:solidFill>
                <a:latin typeface="Trebuchet MS" pitchFamily="34" charset="0"/>
              </a:rPr>
              <a:t>i </a:t>
            </a:r>
            <a:r>
              <a:rPr lang="en-US" sz="1800" b="1" dirty="0" err="1" smtClean="0">
                <a:solidFill>
                  <a:srgbClr val="00B050"/>
                </a:solidFill>
                <a:latin typeface="Trebuchet MS" pitchFamily="34" charset="0"/>
              </a:rPr>
              <a:t>sustenabilitatea</a:t>
            </a:r>
            <a:r>
              <a:rPr lang="en-US" sz="1800" b="1" dirty="0" smtClean="0">
                <a:solidFill>
                  <a:srgbClr val="00B050"/>
                </a:solidFill>
                <a:latin typeface="Trebuchet MS" pitchFamily="34" charset="0"/>
              </a:rPr>
              <a:t>!</a:t>
            </a:r>
            <a:endParaRPr lang="en-US" sz="1800" b="1" dirty="0" smtClean="0">
              <a:latin typeface="Trebuchet MS" pitchFamily="34" charset="0"/>
            </a:endParaRPr>
          </a:p>
        </p:txBody>
      </p:sp>
      <p:pic>
        <p:nvPicPr>
          <p:cNvPr id="24580" name="Picture 4"/>
          <p:cNvPicPr>
            <a:picLocks noGrp="1" noChangeAspect="1"/>
          </p:cNvPicPr>
          <p:nvPr/>
        </p:nvPicPr>
        <p:blipFill>
          <a:blip r:embed="rId2">
            <a:extLst>
              <a:ext uri="{28A0092B-C50C-407E-A947-70E740481C1C}">
                <a14:useLocalDpi xmlns:a14="http://schemas.microsoft.com/office/drawing/2010/main" val="0"/>
              </a:ext>
            </a:extLst>
          </a:blip>
          <a:srcRect t="2640" b="2640"/>
          <a:stretch>
            <a:fillRect/>
          </a:stretch>
        </p:blipFill>
        <p:spPr bwMode="auto">
          <a:xfrm>
            <a:off x="6732588" y="3262313"/>
            <a:ext cx="2057400" cy="290353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970088"/>
            <a:ext cx="2057400" cy="122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Context: 1 din 2000</a:t>
            </a:r>
            <a:endPar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endParaRPr>
          </a:p>
        </p:txBody>
      </p:sp>
    </p:spTree>
    <p:extLst>
      <p:ext uri="{BB962C8B-B14F-4D97-AF65-F5344CB8AC3E}">
        <p14:creationId xmlns:p14="http://schemas.microsoft.com/office/powerpoint/2010/main" val="10408967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96" t="58235" r="12017" b="9880"/>
          <a:stretch/>
        </p:blipFill>
        <p:spPr bwMode="auto">
          <a:xfrm>
            <a:off x="341313" y="4941888"/>
            <a:ext cx="7975103"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l="5051" t="15515" r="10381" b="9402"/>
          <a:stretch>
            <a:fillRect/>
          </a:stretch>
        </p:blipFill>
        <p:spPr bwMode="auto">
          <a:xfrm>
            <a:off x="314325" y="6350"/>
            <a:ext cx="8748713" cy="436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u 1"/>
          <p:cNvSpPr txBox="1">
            <a:spLocks/>
          </p:cNvSpPr>
          <p:nvPr/>
        </p:nvSpPr>
        <p:spPr>
          <a:xfrm>
            <a:off x="1121688" y="4077072"/>
            <a:ext cx="7239000" cy="1143000"/>
          </a:xfrm>
          <a:prstGeom prst="rect">
            <a:avLst/>
          </a:prstGeom>
        </p:spPr>
        <p:txBody>
          <a:bodyPr/>
          <a:lst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stStyle>
          <a:p>
            <a:pPr>
              <a:defRPr/>
            </a:pPr>
            <a:r>
              <a:rPr lang="en-US" sz="4800" smtClean="0">
                <a:solidFill>
                  <a:srgbClr val="070809"/>
                </a:solidFill>
              </a:rPr>
              <a:t>…..</a:t>
            </a:r>
            <a:endParaRPr lang="en-US" sz="4800">
              <a:solidFill>
                <a:srgbClr val="070809"/>
              </a:solidFill>
            </a:endParaRPr>
          </a:p>
        </p:txBody>
      </p:sp>
      <p:sp>
        <p:nvSpPr>
          <p:cNvPr id="3" name="Oval 2"/>
          <p:cNvSpPr/>
          <p:nvPr/>
        </p:nvSpPr>
        <p:spPr>
          <a:xfrm>
            <a:off x="684213" y="5894388"/>
            <a:ext cx="2374900" cy="70167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341337" y="765175"/>
            <a:ext cx="7975079" cy="122366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27200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Sistemul</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medical din Europa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este</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mai</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bun </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a:t>
            </a:r>
            <a:r>
              <a:rPr lang="en-US"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niciodată</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România</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continuă</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să</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rămână</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în</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urmă</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n-US"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p:txBody>
          <a:bodyPr>
            <a:normAutofit/>
          </a:bodyPr>
          <a:lstStyle/>
          <a:p>
            <a:pPr algn="just"/>
            <a:r>
              <a:rPr lang="en-US" sz="1800" b="1" dirty="0" err="1" smtClean="0">
                <a:solidFill>
                  <a:srgbClr val="0070C0"/>
                </a:solidFill>
                <a:effectLst>
                  <a:outerShdw blurRad="38100" dist="38100" dir="2700000" algn="tl">
                    <a:srgbClr val="000000">
                      <a:alpha val="43137"/>
                    </a:srgbClr>
                  </a:outerShdw>
                </a:effectLst>
              </a:rPr>
              <a:t>Indexul</a:t>
            </a:r>
            <a:r>
              <a:rPr lang="en-US" sz="1800" b="1" dirty="0" smtClean="0">
                <a:solidFill>
                  <a:srgbClr val="0070C0"/>
                </a:solidFill>
                <a:effectLst>
                  <a:outerShdw blurRad="38100" dist="38100" dir="2700000" algn="tl">
                    <a:srgbClr val="000000">
                      <a:alpha val="43137"/>
                    </a:srgbClr>
                  </a:outerShdw>
                </a:effectLst>
              </a:rPr>
              <a:t> </a:t>
            </a:r>
            <a:r>
              <a:rPr lang="en-US" sz="1800" b="1" dirty="0">
                <a:solidFill>
                  <a:srgbClr val="0070C0"/>
                </a:solidFill>
                <a:effectLst>
                  <a:outerShdw blurRad="38100" dist="38100" dir="2700000" algn="tl">
                    <a:srgbClr val="000000">
                      <a:alpha val="43137"/>
                    </a:srgbClr>
                  </a:outerShdw>
                </a:effectLst>
              </a:rPr>
              <a:t>European al </a:t>
            </a:r>
            <a:r>
              <a:rPr lang="en-US" sz="1800" b="1" dirty="0" err="1">
                <a:solidFill>
                  <a:srgbClr val="0070C0"/>
                </a:solidFill>
                <a:effectLst>
                  <a:outerShdw blurRad="38100" dist="38100" dir="2700000" algn="tl">
                    <a:srgbClr val="000000">
                      <a:alpha val="43137"/>
                    </a:srgbClr>
                  </a:outerShdw>
                </a:effectLst>
              </a:rPr>
              <a:t>Sistemelor</a:t>
            </a:r>
            <a:r>
              <a:rPr lang="en-US" sz="1800" b="1" dirty="0">
                <a:solidFill>
                  <a:srgbClr val="0070C0"/>
                </a:solidFill>
                <a:effectLst>
                  <a:outerShdw blurRad="38100" dist="38100" dir="2700000" algn="tl">
                    <a:srgbClr val="000000">
                      <a:alpha val="43137"/>
                    </a:srgbClr>
                  </a:outerShdw>
                </a:effectLst>
              </a:rPr>
              <a:t> </a:t>
            </a:r>
            <a:r>
              <a:rPr lang="en-US" sz="1800" b="1" dirty="0" err="1">
                <a:solidFill>
                  <a:srgbClr val="0070C0"/>
                </a:solidFill>
                <a:effectLst>
                  <a:outerShdw blurRad="38100" dist="38100" dir="2700000" algn="tl">
                    <a:srgbClr val="000000">
                      <a:alpha val="43137"/>
                    </a:srgbClr>
                  </a:outerShdw>
                </a:effectLst>
              </a:rPr>
              <a:t>Medicale</a:t>
            </a:r>
            <a:r>
              <a:rPr lang="en-US" sz="1800" b="1" dirty="0">
                <a:solidFill>
                  <a:srgbClr val="0070C0"/>
                </a:solidFill>
                <a:effectLst>
                  <a:outerShdw blurRad="38100" dist="38100" dir="2700000" algn="tl">
                    <a:srgbClr val="000000">
                      <a:alpha val="43137"/>
                    </a:srgbClr>
                  </a:outerShdw>
                </a:effectLst>
              </a:rPr>
              <a:t> </a:t>
            </a:r>
            <a:r>
              <a:rPr lang="en-US" sz="1800" dirty="0" err="1">
                <a:solidFill>
                  <a:srgbClr val="0070C0"/>
                </a:solidFill>
              </a:rPr>
              <a:t>arată</a:t>
            </a:r>
            <a:r>
              <a:rPr lang="en-US" sz="1800" dirty="0">
                <a:solidFill>
                  <a:srgbClr val="0070C0"/>
                </a:solidFill>
              </a:rPr>
              <a:t> </a:t>
            </a:r>
            <a:r>
              <a:rPr lang="en-US" sz="1800" dirty="0" err="1">
                <a:solidFill>
                  <a:srgbClr val="0070C0"/>
                </a:solidFill>
              </a:rPr>
              <a:t>că</a:t>
            </a:r>
            <a:r>
              <a:rPr lang="en-US" sz="1800" dirty="0">
                <a:solidFill>
                  <a:srgbClr val="0070C0"/>
                </a:solidFill>
              </a:rPr>
              <a:t>, </a:t>
            </a:r>
            <a:r>
              <a:rPr lang="en-US" sz="1800" dirty="0" err="1">
                <a:solidFill>
                  <a:srgbClr val="0070C0"/>
                </a:solidFill>
              </a:rPr>
              <a:t>în</a:t>
            </a:r>
            <a:r>
              <a:rPr lang="en-US" sz="1800" dirty="0">
                <a:solidFill>
                  <a:srgbClr val="0070C0"/>
                </a:solidFill>
              </a:rPr>
              <a:t> </a:t>
            </a:r>
            <a:r>
              <a:rPr lang="en-US" sz="1800" dirty="0" err="1">
                <a:solidFill>
                  <a:srgbClr val="0070C0"/>
                </a:solidFill>
              </a:rPr>
              <a:t>pofida</a:t>
            </a:r>
            <a:r>
              <a:rPr lang="en-US" sz="1800" dirty="0">
                <a:solidFill>
                  <a:srgbClr val="0070C0"/>
                </a:solidFill>
              </a:rPr>
              <a:t> </a:t>
            </a:r>
            <a:r>
              <a:rPr lang="en-US" sz="1800" dirty="0" err="1">
                <a:solidFill>
                  <a:srgbClr val="0070C0"/>
                </a:solidFill>
              </a:rPr>
              <a:t>crizelor</a:t>
            </a:r>
            <a:r>
              <a:rPr lang="en-US" sz="1800" dirty="0">
                <a:solidFill>
                  <a:srgbClr val="0070C0"/>
                </a:solidFill>
              </a:rPr>
              <a:t> </a:t>
            </a:r>
            <a:r>
              <a:rPr lang="en-US" sz="1800" dirty="0" err="1">
                <a:solidFill>
                  <a:srgbClr val="0070C0"/>
                </a:solidFill>
              </a:rPr>
              <a:t>financiare</a:t>
            </a:r>
            <a:r>
              <a:rPr lang="en-US" sz="1800" dirty="0">
                <a:solidFill>
                  <a:srgbClr val="0070C0"/>
                </a:solidFill>
              </a:rPr>
              <a:t>, </a:t>
            </a:r>
            <a:r>
              <a:rPr lang="en-US" sz="1800" dirty="0" err="1">
                <a:solidFill>
                  <a:srgbClr val="0070C0"/>
                </a:solidFill>
              </a:rPr>
              <a:t>sistemul</a:t>
            </a:r>
            <a:r>
              <a:rPr lang="en-US" sz="1800" dirty="0">
                <a:solidFill>
                  <a:srgbClr val="0070C0"/>
                </a:solidFill>
              </a:rPr>
              <a:t> medical </a:t>
            </a:r>
            <a:r>
              <a:rPr lang="en-US" sz="1800" dirty="0" err="1">
                <a:solidFill>
                  <a:srgbClr val="0070C0"/>
                </a:solidFill>
              </a:rPr>
              <a:t>continuă</a:t>
            </a:r>
            <a:r>
              <a:rPr lang="en-US" sz="1800" dirty="0">
                <a:solidFill>
                  <a:srgbClr val="0070C0"/>
                </a:solidFill>
              </a:rPr>
              <a:t> </a:t>
            </a:r>
            <a:r>
              <a:rPr lang="en-US" sz="1800" dirty="0" err="1">
                <a:solidFill>
                  <a:srgbClr val="0070C0"/>
                </a:solidFill>
              </a:rPr>
              <a:t>să</a:t>
            </a:r>
            <a:r>
              <a:rPr lang="en-US" sz="1800" dirty="0">
                <a:solidFill>
                  <a:srgbClr val="0070C0"/>
                </a:solidFill>
              </a:rPr>
              <a:t> se </a:t>
            </a:r>
            <a:r>
              <a:rPr lang="en-US" sz="1800" dirty="0" err="1">
                <a:solidFill>
                  <a:srgbClr val="0070C0"/>
                </a:solidFill>
              </a:rPr>
              <a:t>îmbunătățească</a:t>
            </a:r>
            <a:r>
              <a:rPr lang="en-US" sz="1800" dirty="0">
                <a:solidFill>
                  <a:srgbClr val="0070C0"/>
                </a:solidFill>
              </a:rPr>
              <a:t>. </a:t>
            </a:r>
            <a:r>
              <a:rPr lang="en-US" sz="1800" dirty="0" err="1">
                <a:solidFill>
                  <a:srgbClr val="0070C0"/>
                </a:solidFill>
              </a:rPr>
              <a:t>Olanda</a:t>
            </a:r>
            <a:r>
              <a:rPr lang="en-US" sz="1800" dirty="0">
                <a:solidFill>
                  <a:srgbClr val="0070C0"/>
                </a:solidFill>
              </a:rPr>
              <a:t> se </a:t>
            </a:r>
            <a:r>
              <a:rPr lang="en-US" sz="1800" dirty="0" err="1">
                <a:solidFill>
                  <a:srgbClr val="0070C0"/>
                </a:solidFill>
              </a:rPr>
              <a:t>menține</a:t>
            </a:r>
            <a:r>
              <a:rPr lang="en-US" sz="1800" dirty="0">
                <a:solidFill>
                  <a:srgbClr val="0070C0"/>
                </a:solidFill>
              </a:rPr>
              <a:t> </a:t>
            </a:r>
            <a:r>
              <a:rPr lang="en-US" sz="1800" dirty="0" err="1">
                <a:solidFill>
                  <a:srgbClr val="0070C0"/>
                </a:solidFill>
              </a:rPr>
              <a:t>pe</a:t>
            </a:r>
            <a:r>
              <a:rPr lang="en-US" sz="1800" dirty="0">
                <a:solidFill>
                  <a:srgbClr val="0070C0"/>
                </a:solidFill>
              </a:rPr>
              <a:t> </a:t>
            </a:r>
            <a:r>
              <a:rPr lang="en-US" sz="1800" dirty="0" err="1">
                <a:solidFill>
                  <a:srgbClr val="0070C0"/>
                </a:solidFill>
              </a:rPr>
              <a:t>primul</a:t>
            </a:r>
            <a:r>
              <a:rPr lang="en-US" sz="1800" dirty="0">
                <a:solidFill>
                  <a:srgbClr val="0070C0"/>
                </a:solidFill>
              </a:rPr>
              <a:t> </a:t>
            </a:r>
            <a:r>
              <a:rPr lang="en-US" sz="1800" dirty="0" err="1">
                <a:solidFill>
                  <a:srgbClr val="0070C0"/>
                </a:solidFill>
              </a:rPr>
              <a:t>loc</a:t>
            </a:r>
            <a:r>
              <a:rPr lang="en-US" sz="1800" dirty="0">
                <a:solidFill>
                  <a:srgbClr val="0070C0"/>
                </a:solidFill>
              </a:rPr>
              <a:t>, </a:t>
            </a:r>
            <a:r>
              <a:rPr lang="en-US" sz="1800" dirty="0" err="1">
                <a:solidFill>
                  <a:srgbClr val="0070C0"/>
                </a:solidFill>
              </a:rPr>
              <a:t>obținând</a:t>
            </a:r>
            <a:r>
              <a:rPr lang="en-US" sz="1800" dirty="0">
                <a:solidFill>
                  <a:srgbClr val="0070C0"/>
                </a:solidFill>
              </a:rPr>
              <a:t> 898 din </a:t>
            </a:r>
            <a:r>
              <a:rPr lang="en-US" sz="1800" dirty="0" err="1">
                <a:solidFill>
                  <a:srgbClr val="0070C0"/>
                </a:solidFill>
              </a:rPr>
              <a:t>totalul</a:t>
            </a:r>
            <a:r>
              <a:rPr lang="en-US" sz="1800" dirty="0">
                <a:solidFill>
                  <a:srgbClr val="0070C0"/>
                </a:solidFill>
              </a:rPr>
              <a:t> de 1.000 de </a:t>
            </a:r>
            <a:r>
              <a:rPr lang="en-US" sz="1800" dirty="0" err="1">
                <a:solidFill>
                  <a:srgbClr val="0070C0"/>
                </a:solidFill>
              </a:rPr>
              <a:t>puncte</a:t>
            </a:r>
            <a:r>
              <a:rPr lang="en-US" sz="1800" dirty="0">
                <a:solidFill>
                  <a:srgbClr val="0070C0"/>
                </a:solidFill>
              </a:rPr>
              <a:t>, </a:t>
            </a:r>
            <a:r>
              <a:rPr lang="en-US" sz="1800" dirty="0" err="1">
                <a:solidFill>
                  <a:srgbClr val="0070C0"/>
                </a:solidFill>
              </a:rPr>
              <a:t>fiind</a:t>
            </a:r>
            <a:r>
              <a:rPr lang="en-US" sz="1800" dirty="0">
                <a:solidFill>
                  <a:srgbClr val="0070C0"/>
                </a:solidFill>
              </a:rPr>
              <a:t> </a:t>
            </a:r>
            <a:r>
              <a:rPr lang="en-US" sz="1800" dirty="0" err="1">
                <a:solidFill>
                  <a:srgbClr val="0070C0"/>
                </a:solidFill>
              </a:rPr>
              <a:t>urmată</a:t>
            </a:r>
            <a:r>
              <a:rPr lang="en-US" sz="1800" dirty="0">
                <a:solidFill>
                  <a:srgbClr val="0070C0"/>
                </a:solidFill>
              </a:rPr>
              <a:t> de </a:t>
            </a:r>
            <a:r>
              <a:rPr lang="en-US" sz="1800" dirty="0" err="1">
                <a:solidFill>
                  <a:srgbClr val="0070C0"/>
                </a:solidFill>
              </a:rPr>
              <a:t>Elveția</a:t>
            </a:r>
            <a:r>
              <a:rPr lang="en-US" sz="1800" dirty="0">
                <a:solidFill>
                  <a:srgbClr val="0070C0"/>
                </a:solidFill>
              </a:rPr>
              <a:t>, </a:t>
            </a:r>
            <a:r>
              <a:rPr lang="en-US" sz="1800" dirty="0" err="1">
                <a:solidFill>
                  <a:srgbClr val="0070C0"/>
                </a:solidFill>
              </a:rPr>
              <a:t>Norvegia</a:t>
            </a:r>
            <a:r>
              <a:rPr lang="en-US" sz="1800" dirty="0">
                <a:solidFill>
                  <a:srgbClr val="0070C0"/>
                </a:solidFill>
              </a:rPr>
              <a:t>, </a:t>
            </a:r>
            <a:r>
              <a:rPr lang="en-US" sz="1800" dirty="0" err="1">
                <a:solidFill>
                  <a:srgbClr val="0070C0"/>
                </a:solidFill>
              </a:rPr>
              <a:t>Finlanda</a:t>
            </a:r>
            <a:r>
              <a:rPr lang="en-US" sz="1800" dirty="0">
                <a:solidFill>
                  <a:srgbClr val="0070C0"/>
                </a:solidFill>
              </a:rPr>
              <a:t> </a:t>
            </a:r>
            <a:r>
              <a:rPr lang="en-US" sz="1800" dirty="0" err="1">
                <a:solidFill>
                  <a:srgbClr val="0070C0"/>
                </a:solidFill>
              </a:rPr>
              <a:t>și</a:t>
            </a:r>
            <a:r>
              <a:rPr lang="en-US" sz="1800" dirty="0">
                <a:solidFill>
                  <a:srgbClr val="0070C0"/>
                </a:solidFill>
              </a:rPr>
              <a:t> </a:t>
            </a:r>
            <a:r>
              <a:rPr lang="en-US" sz="1800" dirty="0" err="1">
                <a:solidFill>
                  <a:srgbClr val="0070C0"/>
                </a:solidFill>
              </a:rPr>
              <a:t>Danemarca</a:t>
            </a:r>
            <a:r>
              <a:rPr lang="en-US" sz="1800" dirty="0">
                <a:solidFill>
                  <a:srgbClr val="0070C0"/>
                </a:solidFill>
              </a:rPr>
              <a:t>. </a:t>
            </a:r>
            <a:r>
              <a:rPr lang="en-US" sz="1800" dirty="0" err="1">
                <a:solidFill>
                  <a:srgbClr val="0070C0"/>
                </a:solidFill>
              </a:rPr>
              <a:t>Studiul</a:t>
            </a:r>
            <a:r>
              <a:rPr lang="en-US" sz="1800" dirty="0">
                <a:solidFill>
                  <a:srgbClr val="0070C0"/>
                </a:solidFill>
              </a:rPr>
              <a:t> include 36 de </a:t>
            </a:r>
            <a:r>
              <a:rPr lang="en-US" sz="1800" dirty="0" err="1">
                <a:solidFill>
                  <a:srgbClr val="0070C0"/>
                </a:solidFill>
              </a:rPr>
              <a:t>țări</a:t>
            </a:r>
            <a:r>
              <a:rPr lang="en-US" sz="1800" dirty="0">
                <a:solidFill>
                  <a:srgbClr val="0070C0"/>
                </a:solidFill>
              </a:rPr>
              <a:t>, plus </a:t>
            </a:r>
            <a:r>
              <a:rPr lang="en-US" sz="1800" dirty="0" err="1">
                <a:solidFill>
                  <a:srgbClr val="0070C0"/>
                </a:solidFill>
              </a:rPr>
              <a:t>Scoția</a:t>
            </a:r>
            <a:r>
              <a:rPr lang="en-US" sz="1800" dirty="0" smtClean="0">
                <a:solidFill>
                  <a:srgbClr val="0070C0"/>
                </a:solidFill>
              </a:rPr>
              <a:t>. </a:t>
            </a:r>
            <a:r>
              <a:rPr lang="en-US" sz="1800" dirty="0" smtClean="0">
                <a:solidFill>
                  <a:srgbClr val="FF0000"/>
                </a:solidFill>
                <a:effectLst>
                  <a:outerShdw blurRad="38100" dist="38100" dir="2700000" algn="tl">
                    <a:srgbClr val="000000">
                      <a:alpha val="43137"/>
                    </a:srgbClr>
                  </a:outerShdw>
                </a:effectLst>
              </a:rPr>
              <a:t>Romania </a:t>
            </a:r>
            <a:r>
              <a:rPr lang="en-US" sz="1800" dirty="0" err="1" smtClean="0">
                <a:solidFill>
                  <a:srgbClr val="FF0000"/>
                </a:solidFill>
                <a:effectLst>
                  <a:outerShdw blurRad="38100" dist="38100" dir="2700000" algn="tl">
                    <a:srgbClr val="000000">
                      <a:alpha val="43137"/>
                    </a:srgbClr>
                  </a:outerShdw>
                </a:effectLst>
              </a:rPr>
              <a:t>este</a:t>
            </a:r>
            <a:r>
              <a:rPr lang="en-US" sz="1800" dirty="0" smtClean="0">
                <a:solidFill>
                  <a:srgbClr val="FF0000"/>
                </a:solidFill>
                <a:effectLst>
                  <a:outerShdw blurRad="38100" dist="38100" dir="2700000" algn="tl">
                    <a:srgbClr val="000000">
                      <a:alpha val="43137"/>
                    </a:srgbClr>
                  </a:outerShdw>
                </a:effectLst>
              </a:rPr>
              <a:t> </a:t>
            </a:r>
            <a:r>
              <a:rPr lang="en-US" sz="1800" dirty="0" err="1" smtClean="0">
                <a:solidFill>
                  <a:srgbClr val="FF0000"/>
                </a:solidFill>
                <a:effectLst>
                  <a:outerShdw blurRad="38100" dist="38100" dir="2700000" algn="tl">
                    <a:srgbClr val="000000">
                      <a:alpha val="43137"/>
                    </a:srgbClr>
                  </a:outerShdw>
                </a:effectLst>
              </a:rPr>
              <a:t>pe</a:t>
            </a:r>
            <a:r>
              <a:rPr lang="en-US" sz="1800" dirty="0" smtClean="0">
                <a:solidFill>
                  <a:srgbClr val="FF0000"/>
                </a:solidFill>
                <a:effectLst>
                  <a:outerShdw blurRad="38100" dist="38100" dir="2700000" algn="tl">
                    <a:srgbClr val="000000">
                      <a:alpha val="43137"/>
                    </a:srgbClr>
                  </a:outerShdw>
                </a:effectLst>
              </a:rPr>
              <a:t> </a:t>
            </a:r>
            <a:r>
              <a:rPr lang="en-US" sz="1800" dirty="0" err="1" smtClean="0">
                <a:solidFill>
                  <a:srgbClr val="FF0000"/>
                </a:solidFill>
                <a:effectLst>
                  <a:outerShdw blurRad="38100" dist="38100" dir="2700000" algn="tl">
                    <a:srgbClr val="000000">
                      <a:alpha val="43137"/>
                    </a:srgbClr>
                  </a:outerShdw>
                </a:effectLst>
              </a:rPr>
              <a:t>penultimul</a:t>
            </a:r>
            <a:r>
              <a:rPr lang="en-US" sz="1800" dirty="0" smtClean="0">
                <a:solidFill>
                  <a:srgbClr val="FF0000"/>
                </a:solidFill>
                <a:effectLst>
                  <a:outerShdw blurRad="38100" dist="38100" dir="2700000" algn="tl">
                    <a:srgbClr val="000000">
                      <a:alpha val="43137"/>
                    </a:srgbClr>
                  </a:outerShdw>
                </a:effectLst>
              </a:rPr>
              <a:t> loc.</a:t>
            </a:r>
            <a:endParaRPr lang="en-US" sz="1800" b="1" dirty="0" smtClean="0">
              <a:solidFill>
                <a:srgbClr val="FF0000"/>
              </a:solidFill>
              <a:effectLst>
                <a:outerShdw blurRad="38100" dist="38100" dir="2700000" algn="tl">
                  <a:srgbClr val="000000">
                    <a:alpha val="43137"/>
                  </a:srgbClr>
                </a:outerShdw>
              </a:effectLst>
            </a:endParaRPr>
          </a:p>
          <a:p>
            <a:pPr algn="just"/>
            <a:endParaRPr lang="en-US" sz="2000" b="1" dirty="0" smtClean="0">
              <a:solidFill>
                <a:srgbClr val="FF0000"/>
              </a:solidFill>
              <a:effectLst>
                <a:outerShdw blurRad="38100" dist="38100" dir="2700000" algn="tl">
                  <a:srgbClr val="000000">
                    <a:alpha val="43137"/>
                  </a:srgbClr>
                </a:outerShdw>
              </a:effectLst>
            </a:endParaRPr>
          </a:p>
          <a:p>
            <a:pPr algn="just"/>
            <a:r>
              <a:rPr lang="en-US" sz="2000" b="1" dirty="0" smtClean="0">
                <a:solidFill>
                  <a:srgbClr val="FF0000"/>
                </a:solidFill>
                <a:effectLst>
                  <a:outerShdw blurRad="38100" dist="38100" dir="2700000" algn="tl">
                    <a:srgbClr val="000000">
                      <a:alpha val="43137"/>
                    </a:srgbClr>
                  </a:outerShdw>
                </a:effectLst>
              </a:rPr>
              <a:t>Dar…nu </a:t>
            </a:r>
            <a:r>
              <a:rPr lang="en-US" sz="2000" b="1" dirty="0" err="1" smtClean="0">
                <a:solidFill>
                  <a:srgbClr val="FF0000"/>
                </a:solidFill>
                <a:effectLst>
                  <a:outerShdw blurRad="38100" dist="38100" dir="2700000" algn="tl">
                    <a:srgbClr val="000000">
                      <a:alpha val="43137"/>
                    </a:srgbClr>
                  </a:outerShdw>
                </a:effectLst>
              </a:rPr>
              <a:t>este</a:t>
            </a:r>
            <a:r>
              <a:rPr lang="en-US" sz="2000" b="1" dirty="0" smtClean="0">
                <a:solidFill>
                  <a:srgbClr val="FF0000"/>
                </a:solidFill>
                <a:effectLst>
                  <a:outerShdw blurRad="38100" dist="38100" dir="2700000" algn="tl">
                    <a:srgbClr val="000000">
                      <a:alpha val="43137"/>
                    </a:srgbClr>
                  </a:outerShdw>
                </a:effectLst>
              </a:rPr>
              <a:t> de </a:t>
            </a:r>
            <a:r>
              <a:rPr lang="en-US" sz="2000" b="1" dirty="0" err="1" smtClean="0">
                <a:solidFill>
                  <a:srgbClr val="FF0000"/>
                </a:solidFill>
                <a:effectLst>
                  <a:outerShdw blurRad="38100" dist="38100" dir="2700000" algn="tl">
                    <a:srgbClr val="000000">
                      <a:alpha val="43137"/>
                    </a:srgbClr>
                  </a:outerShdw>
                </a:effectLst>
              </a:rPr>
              <a:t>mirare</a:t>
            </a:r>
            <a:r>
              <a:rPr lang="en-US" sz="2000" b="1" dirty="0" smtClean="0">
                <a:solidFill>
                  <a:srgbClr val="FF0000"/>
                </a:solidFill>
                <a:effectLst>
                  <a:outerShdw blurRad="38100" dist="38100" dir="2700000" algn="tl">
                    <a:srgbClr val="000000">
                      <a:alpha val="43137"/>
                    </a:srgbClr>
                  </a:outerShdw>
                </a:effectLst>
              </a:rPr>
              <a:t>. </a:t>
            </a:r>
            <a:r>
              <a:rPr lang="en-US" sz="2000" b="1" dirty="0" smtClean="0">
                <a:solidFill>
                  <a:srgbClr val="0070C0"/>
                </a:solidFill>
                <a:effectLst>
                  <a:outerShdw blurRad="38100" dist="38100" dir="2700000" algn="tl">
                    <a:srgbClr val="000000">
                      <a:alpha val="43137"/>
                    </a:srgbClr>
                  </a:outerShdw>
                </a:effectLst>
              </a:rPr>
              <a:t>In </a:t>
            </a:r>
            <a:r>
              <a:rPr lang="en-US" sz="2000" b="1" dirty="0" err="1" smtClean="0">
                <a:solidFill>
                  <a:srgbClr val="0070C0"/>
                </a:solidFill>
                <a:effectLst>
                  <a:outerShdw blurRad="38100" dist="38100" dir="2700000" algn="tl">
                    <a:srgbClr val="000000">
                      <a:alpha val="43137"/>
                    </a:srgbClr>
                  </a:outerShdw>
                </a:effectLst>
              </a:rPr>
              <a:t>continuare</a:t>
            </a:r>
            <a:r>
              <a:rPr lang="en-US" sz="2000" b="1" dirty="0" smtClean="0">
                <a:solidFill>
                  <a:srgbClr val="0070C0"/>
                </a:solidFill>
                <a:effectLst>
                  <a:outerShdw blurRad="38100" dist="38100" dir="2700000" algn="tl">
                    <a:srgbClr val="000000">
                      <a:alpha val="43137"/>
                    </a:srgbClr>
                  </a:outerShdw>
                </a:effectLst>
              </a:rPr>
              <a:t>, </a:t>
            </a:r>
            <a:r>
              <a:rPr lang="en-US" sz="2000" b="1" dirty="0" err="1" smtClean="0">
                <a:solidFill>
                  <a:srgbClr val="0070C0"/>
                </a:solidFill>
                <a:effectLst>
                  <a:outerShdw blurRad="38100" dist="38100" dir="2700000" algn="tl">
                    <a:srgbClr val="000000">
                      <a:alpha val="43137"/>
                    </a:srgbClr>
                  </a:outerShdw>
                </a:effectLst>
              </a:rPr>
              <a:t>sanatatea</a:t>
            </a:r>
            <a:r>
              <a:rPr lang="en-US" sz="2000" b="1" dirty="0" smtClean="0">
                <a:solidFill>
                  <a:srgbClr val="0070C0"/>
                </a:solidFill>
                <a:effectLst>
                  <a:outerShdw blurRad="38100" dist="38100" dir="2700000" algn="tl">
                    <a:srgbClr val="000000">
                      <a:alpha val="43137"/>
                    </a:srgbClr>
                  </a:outerShdw>
                </a:effectLst>
              </a:rPr>
              <a:t> </a:t>
            </a:r>
            <a:r>
              <a:rPr lang="en-US" sz="2000" b="1" dirty="0" err="1" smtClean="0">
                <a:solidFill>
                  <a:srgbClr val="0070C0"/>
                </a:solidFill>
                <a:effectLst>
                  <a:outerShdw blurRad="38100" dist="38100" dir="2700000" algn="tl">
                    <a:srgbClr val="000000">
                      <a:alpha val="43137"/>
                    </a:srgbClr>
                  </a:outerShdw>
                </a:effectLst>
              </a:rPr>
              <a:t>este</a:t>
            </a:r>
            <a:r>
              <a:rPr lang="en-US" sz="2000" b="1" dirty="0" smtClean="0">
                <a:solidFill>
                  <a:srgbClr val="0070C0"/>
                </a:solidFill>
                <a:effectLst>
                  <a:outerShdw blurRad="38100" dist="38100" dir="2700000" algn="tl">
                    <a:srgbClr val="000000">
                      <a:alpha val="43137"/>
                    </a:srgbClr>
                  </a:outerShdw>
                </a:effectLst>
              </a:rPr>
              <a:t> </a:t>
            </a:r>
            <a:r>
              <a:rPr lang="en-US" sz="2000" b="1" dirty="0" err="1" smtClean="0">
                <a:solidFill>
                  <a:srgbClr val="0070C0"/>
                </a:solidFill>
                <a:effectLst>
                  <a:outerShdw blurRad="38100" dist="38100" dir="2700000" algn="tl">
                    <a:srgbClr val="000000">
                      <a:alpha val="43137"/>
                    </a:srgbClr>
                  </a:outerShdw>
                </a:effectLst>
              </a:rPr>
              <a:t>considerata</a:t>
            </a:r>
            <a:r>
              <a:rPr lang="en-US" sz="2000" b="1" dirty="0" smtClean="0">
                <a:solidFill>
                  <a:srgbClr val="0070C0"/>
                </a:solidFill>
                <a:effectLst>
                  <a:outerShdw blurRad="38100" dist="38100" dir="2700000" algn="tl">
                    <a:srgbClr val="000000">
                      <a:alpha val="43137"/>
                    </a:srgbClr>
                  </a:outerShdw>
                </a:effectLst>
              </a:rPr>
              <a:t> o </a:t>
            </a:r>
            <a:r>
              <a:rPr lang="en-US" sz="2000" b="1" dirty="0" err="1" smtClean="0">
                <a:solidFill>
                  <a:srgbClr val="0070C0"/>
                </a:solidFill>
                <a:effectLst>
                  <a:outerShdw blurRad="38100" dist="38100" dir="2700000" algn="tl">
                    <a:srgbClr val="000000">
                      <a:alpha val="43137"/>
                    </a:srgbClr>
                  </a:outerShdw>
                </a:effectLst>
              </a:rPr>
              <a:t>cheltuiala</a:t>
            </a:r>
            <a:r>
              <a:rPr lang="en-US" sz="2000" b="1" dirty="0" smtClean="0">
                <a:solidFill>
                  <a:srgbClr val="0070C0"/>
                </a:solidFill>
                <a:effectLst>
                  <a:outerShdw blurRad="38100" dist="38100" dir="2700000" algn="tl">
                    <a:srgbClr val="000000">
                      <a:alpha val="43137"/>
                    </a:srgbClr>
                  </a:outerShdw>
                </a:effectLst>
              </a:rPr>
              <a:t> </a:t>
            </a:r>
            <a:r>
              <a:rPr lang="en-US" sz="2000" b="1" dirty="0" err="1" smtClean="0">
                <a:solidFill>
                  <a:srgbClr val="0070C0"/>
                </a:solidFill>
                <a:effectLst>
                  <a:outerShdw blurRad="38100" dist="38100" dir="2700000" algn="tl">
                    <a:srgbClr val="000000">
                      <a:alpha val="43137"/>
                    </a:srgbClr>
                  </a:outerShdw>
                </a:effectLst>
              </a:rPr>
              <a:t>si</a:t>
            </a:r>
            <a:r>
              <a:rPr lang="en-US" sz="2000" b="1" dirty="0" smtClean="0">
                <a:solidFill>
                  <a:srgbClr val="0070C0"/>
                </a:solidFill>
                <a:effectLst>
                  <a:outerShdw blurRad="38100" dist="38100" dir="2700000" algn="tl">
                    <a:srgbClr val="000000">
                      <a:alpha val="43137"/>
                    </a:srgbClr>
                  </a:outerShdw>
                </a:effectLst>
              </a:rPr>
              <a:t> nu o </a:t>
            </a:r>
            <a:r>
              <a:rPr lang="en-US" sz="2000" b="1" dirty="0" err="1" smtClean="0">
                <a:solidFill>
                  <a:srgbClr val="0070C0"/>
                </a:solidFill>
                <a:effectLst>
                  <a:outerShdw blurRad="38100" dist="38100" dir="2700000" algn="tl">
                    <a:srgbClr val="000000">
                      <a:alpha val="43137"/>
                    </a:srgbClr>
                  </a:outerShdw>
                </a:effectLst>
              </a:rPr>
              <a:t>investitie</a:t>
            </a:r>
            <a:r>
              <a:rPr lang="en-US" sz="2000" b="1" dirty="0" smtClean="0">
                <a:solidFill>
                  <a:srgbClr val="0070C0"/>
                </a:solidFill>
                <a:effectLst>
                  <a:outerShdw blurRad="38100" dist="38100" dir="2700000" algn="tl">
                    <a:srgbClr val="000000">
                      <a:alpha val="43137"/>
                    </a:srgbClr>
                  </a:outerShdw>
                </a:effectLst>
              </a:rPr>
              <a:t> in </a:t>
            </a:r>
            <a:r>
              <a:rPr lang="en-US" sz="2000" b="1" dirty="0" err="1" smtClean="0">
                <a:solidFill>
                  <a:srgbClr val="0070C0"/>
                </a:solidFill>
                <a:effectLst>
                  <a:outerShdw blurRad="38100" dist="38100" dir="2700000" algn="tl">
                    <a:srgbClr val="000000">
                      <a:alpha val="43137"/>
                    </a:srgbClr>
                  </a:outerShdw>
                </a:effectLst>
              </a:rPr>
              <a:t>tara</a:t>
            </a:r>
            <a:r>
              <a:rPr lang="en-US" sz="2000" b="1" dirty="0" smtClean="0">
                <a:solidFill>
                  <a:srgbClr val="0070C0"/>
                </a:solidFill>
                <a:effectLst>
                  <a:outerShdw blurRad="38100" dist="38100" dir="2700000" algn="tl">
                    <a:srgbClr val="000000">
                      <a:alpha val="43137"/>
                    </a:srgbClr>
                  </a:outerShdw>
                </a:effectLst>
              </a:rPr>
              <a:t> </a:t>
            </a:r>
            <a:r>
              <a:rPr lang="en-US" sz="2000" b="1" dirty="0" err="1" smtClean="0">
                <a:solidFill>
                  <a:srgbClr val="0070C0"/>
                </a:solidFill>
                <a:effectLst>
                  <a:outerShdw blurRad="38100" dist="38100" dir="2700000" algn="tl">
                    <a:srgbClr val="000000">
                      <a:alpha val="43137"/>
                    </a:srgbClr>
                  </a:outerShdw>
                </a:effectLst>
              </a:rPr>
              <a:t>noastra</a:t>
            </a:r>
            <a:r>
              <a:rPr lang="en-US" sz="2000" b="1" dirty="0" smtClean="0">
                <a:solidFill>
                  <a:srgbClr val="0070C0"/>
                </a:solidFill>
                <a:effectLst>
                  <a:outerShdw blurRad="38100" dist="38100" dir="2700000" algn="tl">
                    <a:srgbClr val="000000">
                      <a:alpha val="43137"/>
                    </a:srgbClr>
                  </a:outerShdw>
                </a:effectLst>
              </a:rPr>
              <a:t>!</a:t>
            </a:r>
          </a:p>
          <a:p>
            <a:pPr algn="just"/>
            <a:endParaRPr lang="en-US" sz="3000" b="1" dirty="0">
              <a:solidFill>
                <a:srgbClr val="0070C0"/>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8" y="150469"/>
            <a:ext cx="659239" cy="49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159" y="3798191"/>
            <a:ext cx="3993641" cy="215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778" y="3758431"/>
            <a:ext cx="3586512" cy="235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4120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448" y="457200"/>
            <a:ext cx="8804355" cy="6044934"/>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448" y="457200"/>
            <a:ext cx="8804355" cy="6044934"/>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448" y="457200"/>
            <a:ext cx="8804355" cy="6044934"/>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448" y="457200"/>
            <a:ext cx="8804355" cy="6044934"/>
          </a:xfrm>
          <a:prstGeom prst="rect">
            <a:avLst/>
          </a:prstGeom>
          <a:ln>
            <a:noFill/>
          </a:ln>
          <a:effectLst/>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448" y="457200"/>
            <a:ext cx="8804355" cy="6044934"/>
          </a:xfrm>
          <a:prstGeom prst="rect">
            <a:avLst/>
          </a:prstGeom>
          <a:ln>
            <a:noFill/>
          </a:ln>
          <a:effectLst/>
        </p:spPr>
      </p:pic>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1701" y="983296"/>
            <a:ext cx="8038102" cy="5518837"/>
          </a:xfrm>
          <a:prstGeom prst="rect">
            <a:avLst/>
          </a:prstGeom>
        </p:spPr>
      </p:pic>
      <p:sp>
        <p:nvSpPr>
          <p:cNvPr id="26" name="7-Point Star 25"/>
          <p:cNvSpPr/>
          <p:nvPr/>
        </p:nvSpPr>
        <p:spPr>
          <a:xfrm>
            <a:off x="1504949" y="1796638"/>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7-Point Star 26"/>
          <p:cNvSpPr/>
          <p:nvPr/>
        </p:nvSpPr>
        <p:spPr>
          <a:xfrm>
            <a:off x="2993072" y="2267014"/>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7-Point Star 27"/>
          <p:cNvSpPr/>
          <p:nvPr/>
        </p:nvSpPr>
        <p:spPr>
          <a:xfrm>
            <a:off x="3892073" y="2560067"/>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9" name="7-Point Star 28"/>
          <p:cNvSpPr/>
          <p:nvPr/>
        </p:nvSpPr>
        <p:spPr>
          <a:xfrm>
            <a:off x="6564947" y="1794480"/>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7-Point Star 29"/>
          <p:cNvSpPr/>
          <p:nvPr/>
        </p:nvSpPr>
        <p:spPr>
          <a:xfrm>
            <a:off x="775176" y="3512566"/>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7-Point Star 30"/>
          <p:cNvSpPr/>
          <p:nvPr/>
        </p:nvSpPr>
        <p:spPr>
          <a:xfrm>
            <a:off x="3139598" y="5459383"/>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 name="7-Point Star 31"/>
          <p:cNvSpPr/>
          <p:nvPr/>
        </p:nvSpPr>
        <p:spPr>
          <a:xfrm>
            <a:off x="5279072" y="5276914"/>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7-Point Star 32"/>
          <p:cNvSpPr/>
          <p:nvPr/>
        </p:nvSpPr>
        <p:spPr>
          <a:xfrm>
            <a:off x="7707947" y="5605910"/>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TextBox 33"/>
          <p:cNvSpPr txBox="1"/>
          <p:nvPr/>
        </p:nvSpPr>
        <p:spPr>
          <a:xfrm>
            <a:off x="1143000" y="2054423"/>
            <a:ext cx="993648" cy="276999"/>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Trebuchet MS" pitchFamily="34" charset="0"/>
              </a:rPr>
              <a:t>ORADEA</a:t>
            </a:r>
            <a:endParaRPr lang="en-US" sz="1200" b="1" dirty="0">
              <a:effectLst>
                <a:outerShdw blurRad="38100" dist="38100" dir="2700000" algn="tl">
                  <a:srgbClr val="000000">
                    <a:alpha val="43137"/>
                  </a:srgbClr>
                </a:outerShdw>
              </a:effectLst>
              <a:latin typeface="Trebuchet MS" pitchFamily="34" charset="0"/>
            </a:endParaRPr>
          </a:p>
        </p:txBody>
      </p:sp>
      <p:sp>
        <p:nvSpPr>
          <p:cNvPr id="35" name="TextBox 34"/>
          <p:cNvSpPr txBox="1"/>
          <p:nvPr/>
        </p:nvSpPr>
        <p:spPr>
          <a:xfrm>
            <a:off x="2362200" y="2576140"/>
            <a:ext cx="1606073" cy="276999"/>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Trebuchet MS" pitchFamily="34" charset="0"/>
              </a:rPr>
              <a:t>CLUJ-NAPOCA</a:t>
            </a:r>
            <a:endParaRPr lang="en-US" sz="1200" b="1" dirty="0">
              <a:effectLst>
                <a:outerShdw blurRad="38100" dist="38100" dir="2700000" algn="tl">
                  <a:srgbClr val="000000">
                    <a:alpha val="43137"/>
                  </a:srgbClr>
                </a:outerShdw>
              </a:effectLst>
              <a:latin typeface="Trebuchet MS" pitchFamily="34" charset="0"/>
            </a:endParaRPr>
          </a:p>
        </p:txBody>
      </p:sp>
      <p:sp>
        <p:nvSpPr>
          <p:cNvPr id="36" name="TextBox 35"/>
          <p:cNvSpPr txBox="1"/>
          <p:nvPr/>
        </p:nvSpPr>
        <p:spPr>
          <a:xfrm>
            <a:off x="3235562" y="2838460"/>
            <a:ext cx="1606073" cy="276999"/>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latin typeface="Trebuchet MS" pitchFamily="34" charset="0"/>
              </a:rPr>
              <a:t>T</a:t>
            </a:r>
            <a:r>
              <a:rPr lang="ro-RO" sz="1200" b="1" dirty="0" smtClean="0">
                <a:effectLst>
                  <a:outerShdw blurRad="38100" dist="38100" dir="2700000" algn="tl">
                    <a:srgbClr val="000000">
                      <a:alpha val="43137"/>
                    </a:srgbClr>
                  </a:outerShdw>
                </a:effectLst>
                <a:latin typeface="Trebuchet MS" pitchFamily="34" charset="0"/>
              </a:rPr>
              <a:t>ÎRGU MUREȘ</a:t>
            </a:r>
            <a:endParaRPr lang="en-US" sz="1200" b="1" dirty="0">
              <a:effectLst>
                <a:outerShdw blurRad="38100" dist="38100" dir="2700000" algn="tl">
                  <a:srgbClr val="000000">
                    <a:alpha val="43137"/>
                  </a:srgbClr>
                </a:outerShdw>
              </a:effectLst>
              <a:latin typeface="Trebuchet MS" pitchFamily="34" charset="0"/>
            </a:endParaRPr>
          </a:p>
        </p:txBody>
      </p:sp>
      <p:sp>
        <p:nvSpPr>
          <p:cNvPr id="37" name="TextBox 36"/>
          <p:cNvSpPr txBox="1"/>
          <p:nvPr/>
        </p:nvSpPr>
        <p:spPr>
          <a:xfrm>
            <a:off x="6214649" y="2143089"/>
            <a:ext cx="993648" cy="276999"/>
          </a:xfrm>
          <a:prstGeom prst="rect">
            <a:avLst/>
          </a:prstGeom>
          <a:noFill/>
        </p:spPr>
        <p:txBody>
          <a:bodyPr wrap="square" rtlCol="0">
            <a:spAutoFit/>
          </a:bodyPr>
          <a:lstStyle/>
          <a:p>
            <a:pPr algn="ctr"/>
            <a:r>
              <a:rPr lang="ro-RO" sz="1200" b="1" dirty="0" smtClean="0">
                <a:effectLst>
                  <a:outerShdw blurRad="38100" dist="38100" dir="2700000" algn="tl">
                    <a:srgbClr val="000000">
                      <a:alpha val="43137"/>
                    </a:srgbClr>
                  </a:outerShdw>
                </a:effectLst>
                <a:latin typeface="Trebuchet MS" pitchFamily="34" charset="0"/>
              </a:rPr>
              <a:t>IAȘI</a:t>
            </a:r>
            <a:endParaRPr lang="en-US" sz="1200" b="1" dirty="0">
              <a:effectLst>
                <a:outerShdw blurRad="38100" dist="38100" dir="2700000" algn="tl">
                  <a:srgbClr val="000000">
                    <a:alpha val="43137"/>
                  </a:srgbClr>
                </a:outerShdw>
              </a:effectLst>
              <a:latin typeface="Trebuchet MS" pitchFamily="34" charset="0"/>
            </a:endParaRPr>
          </a:p>
        </p:txBody>
      </p:sp>
      <p:sp>
        <p:nvSpPr>
          <p:cNvPr id="38" name="TextBox 37"/>
          <p:cNvSpPr txBox="1"/>
          <p:nvPr/>
        </p:nvSpPr>
        <p:spPr>
          <a:xfrm>
            <a:off x="118665" y="3810000"/>
            <a:ext cx="1606073" cy="276999"/>
          </a:xfrm>
          <a:prstGeom prst="rect">
            <a:avLst/>
          </a:prstGeom>
          <a:noFill/>
        </p:spPr>
        <p:txBody>
          <a:bodyPr wrap="square" rtlCol="0">
            <a:spAutoFit/>
          </a:bodyPr>
          <a:lstStyle/>
          <a:p>
            <a:pPr algn="ctr"/>
            <a:r>
              <a:rPr lang="ro-RO" sz="1200" b="1" dirty="0" smtClean="0">
                <a:effectLst>
                  <a:outerShdw blurRad="38100" dist="38100" dir="2700000" algn="tl">
                    <a:srgbClr val="000000">
                      <a:alpha val="43137"/>
                    </a:srgbClr>
                  </a:outerShdw>
                </a:effectLst>
                <a:latin typeface="Trebuchet MS" pitchFamily="34" charset="0"/>
              </a:rPr>
              <a:t>TIMIȘOARA</a:t>
            </a:r>
            <a:endParaRPr lang="en-US" sz="1200" b="1" dirty="0">
              <a:effectLst>
                <a:outerShdw blurRad="38100" dist="38100" dir="2700000" algn="tl">
                  <a:srgbClr val="000000">
                    <a:alpha val="43137"/>
                  </a:srgbClr>
                </a:outerShdw>
              </a:effectLst>
              <a:latin typeface="Trebuchet MS" pitchFamily="34" charset="0"/>
            </a:endParaRPr>
          </a:p>
        </p:txBody>
      </p:sp>
      <p:sp>
        <p:nvSpPr>
          <p:cNvPr id="39" name="TextBox 38"/>
          <p:cNvSpPr txBox="1"/>
          <p:nvPr/>
        </p:nvSpPr>
        <p:spPr>
          <a:xfrm>
            <a:off x="2483088" y="5760463"/>
            <a:ext cx="1606073" cy="276999"/>
          </a:xfrm>
          <a:prstGeom prst="rect">
            <a:avLst/>
          </a:prstGeom>
          <a:noFill/>
        </p:spPr>
        <p:txBody>
          <a:bodyPr wrap="square" rtlCol="0">
            <a:spAutoFit/>
          </a:bodyPr>
          <a:lstStyle/>
          <a:p>
            <a:pPr algn="ctr"/>
            <a:r>
              <a:rPr lang="ro-RO" sz="1200" b="1" dirty="0" smtClean="0">
                <a:effectLst>
                  <a:outerShdw blurRad="38100" dist="38100" dir="2700000" algn="tl">
                    <a:srgbClr val="000000">
                      <a:alpha val="43137"/>
                    </a:srgbClr>
                  </a:outerShdw>
                </a:effectLst>
                <a:latin typeface="Trebuchet MS" pitchFamily="34" charset="0"/>
              </a:rPr>
              <a:t>CRAIOVA</a:t>
            </a:r>
            <a:endParaRPr lang="en-US" sz="1200" b="1" dirty="0">
              <a:effectLst>
                <a:outerShdw blurRad="38100" dist="38100" dir="2700000" algn="tl">
                  <a:srgbClr val="000000">
                    <a:alpha val="43137"/>
                  </a:srgbClr>
                </a:outerShdw>
              </a:effectLst>
              <a:latin typeface="Trebuchet MS" pitchFamily="34" charset="0"/>
            </a:endParaRPr>
          </a:p>
        </p:txBody>
      </p:sp>
      <p:sp>
        <p:nvSpPr>
          <p:cNvPr id="40" name="TextBox 39"/>
          <p:cNvSpPr txBox="1"/>
          <p:nvPr/>
        </p:nvSpPr>
        <p:spPr>
          <a:xfrm>
            <a:off x="4622561" y="5565601"/>
            <a:ext cx="1606073" cy="276999"/>
          </a:xfrm>
          <a:prstGeom prst="rect">
            <a:avLst/>
          </a:prstGeom>
          <a:noFill/>
        </p:spPr>
        <p:txBody>
          <a:bodyPr wrap="square" rtlCol="0">
            <a:spAutoFit/>
          </a:bodyPr>
          <a:lstStyle/>
          <a:p>
            <a:pPr algn="ctr"/>
            <a:r>
              <a:rPr lang="ro-RO" sz="1200" b="1" dirty="0" smtClean="0">
                <a:effectLst>
                  <a:outerShdw blurRad="38100" dist="38100" dir="2700000" algn="tl">
                    <a:srgbClr val="000000">
                      <a:alpha val="43137"/>
                    </a:srgbClr>
                  </a:outerShdw>
                </a:effectLst>
                <a:latin typeface="Trebuchet MS" pitchFamily="34" charset="0"/>
              </a:rPr>
              <a:t>BUCUREȘTI</a:t>
            </a:r>
            <a:endParaRPr lang="en-US" sz="1200" b="1" dirty="0">
              <a:effectLst>
                <a:outerShdw blurRad="38100" dist="38100" dir="2700000" algn="tl">
                  <a:srgbClr val="000000">
                    <a:alpha val="43137"/>
                  </a:srgbClr>
                </a:outerShdw>
              </a:effectLst>
              <a:latin typeface="Trebuchet MS" pitchFamily="34" charset="0"/>
            </a:endParaRPr>
          </a:p>
        </p:txBody>
      </p:sp>
      <p:sp>
        <p:nvSpPr>
          <p:cNvPr id="41" name="TextBox 40"/>
          <p:cNvSpPr txBox="1"/>
          <p:nvPr/>
        </p:nvSpPr>
        <p:spPr>
          <a:xfrm>
            <a:off x="7051436" y="5897587"/>
            <a:ext cx="1606073" cy="276999"/>
          </a:xfrm>
          <a:prstGeom prst="rect">
            <a:avLst/>
          </a:prstGeom>
          <a:noFill/>
        </p:spPr>
        <p:txBody>
          <a:bodyPr wrap="square" rtlCol="0">
            <a:spAutoFit/>
          </a:bodyPr>
          <a:lstStyle/>
          <a:p>
            <a:pPr algn="ctr"/>
            <a:r>
              <a:rPr lang="ro-RO" sz="1200" b="1" smtClean="0">
                <a:effectLst>
                  <a:outerShdw blurRad="38100" dist="38100" dir="2700000" algn="tl">
                    <a:srgbClr val="000000">
                      <a:alpha val="43137"/>
                    </a:srgbClr>
                  </a:outerShdw>
                </a:effectLst>
                <a:latin typeface="Trebuchet MS" pitchFamily="34" charset="0"/>
              </a:rPr>
              <a:t>COSTANȚA</a:t>
            </a:r>
            <a:endParaRPr lang="en-US" sz="1200" b="1" dirty="0">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37765605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96055" y="1226916"/>
            <a:ext cx="8391809" cy="4711871"/>
          </a:xfrm>
        </p:spPr>
        <p:txBody>
          <a:bodyPr>
            <a:normAutofit/>
          </a:bodyPr>
          <a:lstStyle/>
          <a:p>
            <a:pPr algn="just">
              <a:buFont typeface="Wingdings" pitchFamily="2" charset="2"/>
              <a:buChar char="Ø"/>
            </a:pPr>
            <a:r>
              <a:rPr lang="pt-BR" sz="2000" b="1" dirty="0" smtClean="0">
                <a:solidFill>
                  <a:srgbClr val="FF0000"/>
                </a:solidFill>
                <a:latin typeface="Trebuchet MS" pitchFamily="34" charset="0"/>
              </a:rPr>
              <a:t>S</a:t>
            </a:r>
            <a:r>
              <a:rPr lang="ro-RO" sz="2000" b="1" dirty="0" smtClean="0">
                <a:solidFill>
                  <a:srgbClr val="FF0000"/>
                </a:solidFill>
                <a:latin typeface="Trebuchet MS" pitchFamily="34" charset="0"/>
              </a:rPr>
              <a:t>ă</a:t>
            </a:r>
            <a:r>
              <a:rPr lang="pt-BR" sz="2000" b="1" dirty="0" smtClean="0">
                <a:solidFill>
                  <a:srgbClr val="FF0000"/>
                </a:solidFill>
                <a:latin typeface="Trebuchet MS" pitchFamily="34" charset="0"/>
              </a:rPr>
              <a:t> ofere </a:t>
            </a:r>
            <a:r>
              <a:rPr lang="ro-RO" sz="2000" b="1" dirty="0" smtClean="0">
                <a:solidFill>
                  <a:srgbClr val="FF0000"/>
                </a:solidFill>
                <a:latin typeface="Trebuchet MS" pitchFamily="34" charset="0"/>
              </a:rPr>
              <a:t>î</a:t>
            </a:r>
            <a:r>
              <a:rPr lang="pt-BR" sz="2000" b="1" dirty="0" smtClean="0">
                <a:solidFill>
                  <a:srgbClr val="FF0000"/>
                </a:solidFill>
                <a:latin typeface="Trebuchet MS" pitchFamily="34" charset="0"/>
              </a:rPr>
              <a:t>ndrumare </a:t>
            </a:r>
            <a:r>
              <a:rPr lang="pt-BR" sz="2000" dirty="0" smtClean="0">
                <a:solidFill>
                  <a:schemeClr val="tx2"/>
                </a:solidFill>
                <a:latin typeface="Trebuchet MS" pitchFamily="34" charset="0"/>
              </a:rPr>
              <a:t>cu privire la cea mai adecvat</a:t>
            </a:r>
            <a:r>
              <a:rPr lang="ro-RO" sz="2000" dirty="0" smtClean="0">
                <a:solidFill>
                  <a:schemeClr val="tx2"/>
                </a:solidFill>
                <a:latin typeface="Trebuchet MS" pitchFamily="34" charset="0"/>
              </a:rPr>
              <a:t>ă</a:t>
            </a:r>
            <a:r>
              <a:rPr lang="pt-BR" sz="2000" dirty="0" smtClean="0">
                <a:solidFill>
                  <a:schemeClr val="tx2"/>
                </a:solidFill>
                <a:latin typeface="Trebuchet MS" pitchFamily="34" charset="0"/>
              </a:rPr>
              <a:t> metod</a:t>
            </a:r>
            <a:r>
              <a:rPr lang="ro-RO" sz="2000" dirty="0" smtClean="0">
                <a:solidFill>
                  <a:schemeClr val="tx2"/>
                </a:solidFill>
                <a:latin typeface="Trebuchet MS" pitchFamily="34" charset="0"/>
              </a:rPr>
              <a:t>ă</a:t>
            </a:r>
            <a:r>
              <a:rPr lang="pt-BR" sz="2000" dirty="0" smtClean="0">
                <a:solidFill>
                  <a:schemeClr val="tx2"/>
                </a:solidFill>
                <a:latin typeface="Trebuchet MS" pitchFamily="34" charset="0"/>
              </a:rPr>
              <a:t> de </a:t>
            </a:r>
            <a:r>
              <a:rPr lang="ro-RO" sz="2000" dirty="0" smtClean="0">
                <a:solidFill>
                  <a:schemeClr val="tx2"/>
                </a:solidFill>
                <a:latin typeface="Trebuchet MS" pitchFamily="34" charset="0"/>
              </a:rPr>
              <a:t>î</a:t>
            </a:r>
            <a:r>
              <a:rPr lang="pt-BR" sz="2000" dirty="0" smtClean="0">
                <a:solidFill>
                  <a:schemeClr val="tx2"/>
                </a:solidFill>
                <a:latin typeface="Trebuchet MS" pitchFamily="34" charset="0"/>
              </a:rPr>
              <a:t>ngrijire pentru pacien</a:t>
            </a:r>
            <a:r>
              <a:rPr lang="ro-RO" sz="2000" dirty="0" smtClean="0">
                <a:solidFill>
                  <a:schemeClr val="tx2"/>
                </a:solidFill>
                <a:latin typeface="Trebuchet MS" pitchFamily="34" charset="0"/>
              </a:rPr>
              <a:t>ţ</a:t>
            </a:r>
            <a:r>
              <a:rPr lang="pt-BR" sz="2000" dirty="0" smtClean="0">
                <a:solidFill>
                  <a:schemeClr val="tx2"/>
                </a:solidFill>
                <a:latin typeface="Trebuchet MS" pitchFamily="34" charset="0"/>
              </a:rPr>
              <a:t>i, incluz</a:t>
            </a:r>
            <a:r>
              <a:rPr lang="ro-RO" sz="2000" dirty="0" smtClean="0">
                <a:solidFill>
                  <a:schemeClr val="tx2"/>
                </a:solidFill>
                <a:latin typeface="Trebuchet MS" pitchFamily="34" charset="0"/>
              </a:rPr>
              <a:t>â</a:t>
            </a:r>
            <a:r>
              <a:rPr lang="pt-BR" sz="2000" dirty="0" smtClean="0">
                <a:solidFill>
                  <a:schemeClr val="tx2"/>
                </a:solidFill>
                <a:latin typeface="Trebuchet MS" pitchFamily="34" charset="0"/>
              </a:rPr>
              <a:t>nd at</a:t>
            </a:r>
            <a:r>
              <a:rPr lang="ro-RO" sz="2000" dirty="0" smtClean="0">
                <a:solidFill>
                  <a:schemeClr val="tx2"/>
                </a:solidFill>
                <a:latin typeface="Trebuchet MS" pitchFamily="34" charset="0"/>
              </a:rPr>
              <a:t>â</a:t>
            </a:r>
            <a:r>
              <a:rPr lang="pt-BR" sz="2000" dirty="0" smtClean="0">
                <a:solidFill>
                  <a:schemeClr val="tx2"/>
                </a:solidFill>
                <a:latin typeface="Trebuchet MS" pitchFamily="34" charset="0"/>
              </a:rPr>
              <a:t>t aspectul medical c</a:t>
            </a:r>
            <a:r>
              <a:rPr lang="ro-RO" sz="2000" dirty="0" smtClean="0">
                <a:solidFill>
                  <a:schemeClr val="tx2"/>
                </a:solidFill>
                <a:latin typeface="Trebuchet MS" pitchFamily="34" charset="0"/>
              </a:rPr>
              <a:t>â</a:t>
            </a:r>
            <a:r>
              <a:rPr lang="pt-BR" sz="2000" dirty="0" smtClean="0">
                <a:solidFill>
                  <a:schemeClr val="tx2"/>
                </a:solidFill>
                <a:latin typeface="Trebuchet MS" pitchFamily="34" charset="0"/>
              </a:rPr>
              <a:t>t </a:t>
            </a:r>
            <a:r>
              <a:rPr lang="ro-RO" sz="2000" dirty="0" smtClean="0">
                <a:solidFill>
                  <a:schemeClr val="tx2"/>
                </a:solidFill>
                <a:latin typeface="Trebuchet MS" pitchFamily="34" charset="0"/>
              </a:rPr>
              <a:t>ş</a:t>
            </a:r>
            <a:r>
              <a:rPr lang="pt-BR" sz="2000" dirty="0" smtClean="0">
                <a:solidFill>
                  <a:schemeClr val="tx2"/>
                </a:solidFill>
                <a:latin typeface="Trebuchet MS" pitchFamily="34" charset="0"/>
              </a:rPr>
              <a:t>i cel social </a:t>
            </a:r>
            <a:r>
              <a:rPr lang="ro-RO" sz="2000" dirty="0" smtClean="0">
                <a:solidFill>
                  <a:schemeClr val="tx2"/>
                </a:solidFill>
                <a:latin typeface="Trebuchet MS" pitchFamily="34" charset="0"/>
              </a:rPr>
              <a:t>ş</a:t>
            </a:r>
            <a:r>
              <a:rPr lang="pt-BR" sz="2000" dirty="0" smtClean="0">
                <a:solidFill>
                  <a:schemeClr val="tx2"/>
                </a:solidFill>
                <a:latin typeface="Trebuchet MS" pitchFamily="34" charset="0"/>
              </a:rPr>
              <a:t>i educa</a:t>
            </a:r>
            <a:r>
              <a:rPr lang="ro-RO" sz="2000" dirty="0" smtClean="0">
                <a:solidFill>
                  <a:schemeClr val="tx2"/>
                </a:solidFill>
                <a:latin typeface="Trebuchet MS" pitchFamily="34" charset="0"/>
              </a:rPr>
              <a:t>ţ</a:t>
            </a:r>
            <a:r>
              <a:rPr lang="pt-BR" sz="2000" dirty="0" smtClean="0">
                <a:solidFill>
                  <a:schemeClr val="tx2"/>
                </a:solidFill>
                <a:latin typeface="Trebuchet MS" pitchFamily="34" charset="0"/>
              </a:rPr>
              <a:t>ional (HelpLine). </a:t>
            </a:r>
          </a:p>
          <a:p>
            <a:pPr algn="just">
              <a:buFont typeface="Wingdings" pitchFamily="2" charset="2"/>
              <a:buChar char="Ø"/>
            </a:pPr>
            <a:endParaRPr lang="it-IT" sz="2000" dirty="0" smtClean="0">
              <a:solidFill>
                <a:schemeClr val="tx2"/>
              </a:solidFill>
              <a:latin typeface="Trebuchet MS" pitchFamily="34" charset="0"/>
            </a:endParaRPr>
          </a:p>
          <a:p>
            <a:pPr algn="just">
              <a:buFont typeface="Wingdings" pitchFamily="2" charset="2"/>
              <a:buChar char="Ø"/>
            </a:pPr>
            <a:r>
              <a:rPr lang="it-IT" sz="2000" dirty="0" smtClean="0">
                <a:solidFill>
                  <a:schemeClr val="tx2"/>
                </a:solidFill>
                <a:latin typeface="Trebuchet MS" pitchFamily="34" charset="0"/>
              </a:rPr>
              <a:t>Centrele de Expertiz</a:t>
            </a:r>
            <a:r>
              <a:rPr lang="ro-RO" sz="2000" dirty="0" smtClean="0">
                <a:solidFill>
                  <a:schemeClr val="tx2"/>
                </a:solidFill>
                <a:latin typeface="Trebuchet MS" pitchFamily="34" charset="0"/>
              </a:rPr>
              <a:t>ă</a:t>
            </a:r>
            <a:r>
              <a:rPr lang="it-IT" sz="2000" dirty="0" smtClean="0">
                <a:solidFill>
                  <a:schemeClr val="tx2"/>
                </a:solidFill>
                <a:latin typeface="Trebuchet MS" pitchFamily="34" charset="0"/>
              </a:rPr>
              <a:t> trebuie </a:t>
            </a:r>
            <a:r>
              <a:rPr lang="it-IT" sz="2000" b="1" dirty="0" smtClean="0">
                <a:solidFill>
                  <a:srgbClr val="FF0000"/>
                </a:solidFill>
                <a:latin typeface="Trebuchet MS" pitchFamily="34" charset="0"/>
              </a:rPr>
              <a:t>s</a:t>
            </a:r>
            <a:r>
              <a:rPr lang="ro-RO" sz="2000" b="1" dirty="0" smtClean="0">
                <a:solidFill>
                  <a:srgbClr val="FF0000"/>
                </a:solidFill>
                <a:latin typeface="Trebuchet MS" pitchFamily="34" charset="0"/>
              </a:rPr>
              <a:t>ă</a:t>
            </a:r>
            <a:r>
              <a:rPr lang="it-IT" sz="2000" b="1" dirty="0" smtClean="0">
                <a:solidFill>
                  <a:srgbClr val="FF0000"/>
                </a:solidFill>
                <a:latin typeface="Trebuchet MS" pitchFamily="34" charset="0"/>
              </a:rPr>
              <a:t> faciliteze coordonarea</a:t>
            </a:r>
            <a:r>
              <a:rPr lang="it-IT" sz="2000" dirty="0" smtClean="0">
                <a:solidFill>
                  <a:schemeClr val="tx2"/>
                </a:solidFill>
                <a:latin typeface="Trebuchet MS" pitchFamily="34" charset="0"/>
              </a:rPr>
              <a:t>, at</a:t>
            </a:r>
            <a:r>
              <a:rPr lang="ro-RO" sz="2000" dirty="0" smtClean="0">
                <a:solidFill>
                  <a:schemeClr val="tx2"/>
                </a:solidFill>
                <a:latin typeface="Trebuchet MS" pitchFamily="34" charset="0"/>
              </a:rPr>
              <a:t>â</a:t>
            </a:r>
            <a:r>
              <a:rPr lang="it-IT" sz="2000" dirty="0" smtClean="0">
                <a:solidFill>
                  <a:schemeClr val="tx2"/>
                </a:solidFill>
                <a:latin typeface="Trebuchet MS" pitchFamily="34" charset="0"/>
              </a:rPr>
              <a:t>t a activit</a:t>
            </a:r>
            <a:r>
              <a:rPr lang="ro-RO" sz="2000" dirty="0" err="1" smtClean="0">
                <a:solidFill>
                  <a:schemeClr val="tx2"/>
                </a:solidFill>
                <a:latin typeface="Trebuchet MS" pitchFamily="34" charset="0"/>
              </a:rPr>
              <a:t>ăţ</a:t>
            </a:r>
            <a:r>
              <a:rPr lang="it-IT" sz="2000" dirty="0" smtClean="0">
                <a:solidFill>
                  <a:schemeClr val="tx2"/>
                </a:solidFill>
                <a:latin typeface="Trebuchet MS" pitchFamily="34" charset="0"/>
              </a:rPr>
              <a:t>ilor de cercetare fundamental</a:t>
            </a:r>
            <a:r>
              <a:rPr lang="ro-RO" sz="2000" dirty="0" smtClean="0">
                <a:solidFill>
                  <a:schemeClr val="tx2"/>
                </a:solidFill>
                <a:latin typeface="Trebuchet MS" pitchFamily="34" charset="0"/>
              </a:rPr>
              <a:t>ă</a:t>
            </a:r>
            <a:r>
              <a:rPr lang="it-IT" sz="2000" dirty="0" smtClean="0">
                <a:solidFill>
                  <a:schemeClr val="tx2"/>
                </a:solidFill>
                <a:latin typeface="Trebuchet MS" pitchFamily="34" charset="0"/>
              </a:rPr>
              <a:t> </a:t>
            </a:r>
            <a:r>
              <a:rPr lang="ro-RO" sz="2000" dirty="0" smtClean="0">
                <a:solidFill>
                  <a:schemeClr val="tx2"/>
                </a:solidFill>
                <a:latin typeface="Trebuchet MS" pitchFamily="34" charset="0"/>
              </a:rPr>
              <a:t>ş</a:t>
            </a:r>
            <a:r>
              <a:rPr lang="it-IT" sz="2000" dirty="0" smtClean="0">
                <a:solidFill>
                  <a:schemeClr val="tx2"/>
                </a:solidFill>
                <a:latin typeface="Trebuchet MS" pitchFamily="34" charset="0"/>
              </a:rPr>
              <a:t>i clinic</a:t>
            </a:r>
            <a:r>
              <a:rPr lang="ro-RO" sz="2000" dirty="0" smtClean="0">
                <a:solidFill>
                  <a:schemeClr val="tx2"/>
                </a:solidFill>
                <a:latin typeface="Trebuchet MS" pitchFamily="34" charset="0"/>
              </a:rPr>
              <a:t>ă</a:t>
            </a:r>
            <a:r>
              <a:rPr lang="it-IT" sz="2000" dirty="0" smtClean="0">
                <a:solidFill>
                  <a:schemeClr val="tx2"/>
                </a:solidFill>
                <a:latin typeface="Trebuchet MS" pitchFamily="34" charset="0"/>
              </a:rPr>
              <a:t>, c</a:t>
            </a:r>
            <a:r>
              <a:rPr lang="ro-RO" sz="2000" dirty="0" smtClean="0">
                <a:solidFill>
                  <a:schemeClr val="tx2"/>
                </a:solidFill>
                <a:latin typeface="Trebuchet MS" pitchFamily="34" charset="0"/>
              </a:rPr>
              <a:t>â</a:t>
            </a:r>
            <a:r>
              <a:rPr lang="it-IT" sz="2000" dirty="0" smtClean="0">
                <a:solidFill>
                  <a:schemeClr val="tx2"/>
                </a:solidFill>
                <a:latin typeface="Trebuchet MS" pitchFamily="34" charset="0"/>
              </a:rPr>
              <a:t>t </a:t>
            </a:r>
            <a:r>
              <a:rPr lang="ro-RO" sz="2000" dirty="0" smtClean="0">
                <a:solidFill>
                  <a:schemeClr val="tx2"/>
                </a:solidFill>
                <a:latin typeface="Trebuchet MS" pitchFamily="34" charset="0"/>
              </a:rPr>
              <a:t>ş</a:t>
            </a:r>
            <a:r>
              <a:rPr lang="it-IT" sz="2000" dirty="0" smtClean="0">
                <a:solidFill>
                  <a:schemeClr val="tx2"/>
                </a:solidFill>
                <a:latin typeface="Trebuchet MS" pitchFamily="34" charset="0"/>
              </a:rPr>
              <a:t>i a infrastructurii, incluz</a:t>
            </a:r>
            <a:r>
              <a:rPr lang="ro-RO" sz="2000" dirty="0" smtClean="0">
                <a:solidFill>
                  <a:schemeClr val="tx2"/>
                </a:solidFill>
                <a:latin typeface="Trebuchet MS" pitchFamily="34" charset="0"/>
              </a:rPr>
              <a:t>â</a:t>
            </a:r>
            <a:r>
              <a:rPr lang="it-IT" sz="2000" dirty="0" smtClean="0">
                <a:solidFill>
                  <a:schemeClr val="tx2"/>
                </a:solidFill>
                <a:latin typeface="Trebuchet MS" pitchFamily="34" charset="0"/>
              </a:rPr>
              <a:t>nd: studii clinice, registre, tehnici inovative de explorare, telemedicin</a:t>
            </a:r>
            <a:r>
              <a:rPr lang="ro-RO" sz="2000" dirty="0" smtClean="0">
                <a:solidFill>
                  <a:schemeClr val="tx2"/>
                </a:solidFill>
                <a:latin typeface="Trebuchet MS" pitchFamily="34" charset="0"/>
              </a:rPr>
              <a:t>ă</a:t>
            </a:r>
            <a:r>
              <a:rPr lang="it-IT" sz="2000" dirty="0" smtClean="0">
                <a:solidFill>
                  <a:schemeClr val="tx2"/>
                </a:solidFill>
                <a:latin typeface="Trebuchet MS" pitchFamily="34" charset="0"/>
              </a:rPr>
              <a:t>, etc. </a:t>
            </a:r>
          </a:p>
          <a:p>
            <a:pPr algn="just">
              <a:buFont typeface="Wingdings" pitchFamily="2" charset="2"/>
              <a:buChar char="Ø"/>
            </a:pPr>
            <a:endParaRPr lang="en-US" sz="2000" dirty="0" smtClean="0">
              <a:solidFill>
                <a:schemeClr val="tx2"/>
              </a:solidFill>
              <a:latin typeface="Trebuchet MS" pitchFamily="34" charset="0"/>
            </a:endParaRPr>
          </a:p>
          <a:p>
            <a:pPr algn="just">
              <a:buFont typeface="Wingdings" pitchFamily="2" charset="2"/>
              <a:buChar char="Ø"/>
            </a:pPr>
            <a:r>
              <a:rPr lang="en-US" sz="2000" dirty="0" smtClean="0">
                <a:solidFill>
                  <a:schemeClr val="tx2"/>
                </a:solidFill>
                <a:latin typeface="Trebuchet MS" pitchFamily="34" charset="0"/>
              </a:rPr>
              <a:t>S</a:t>
            </a:r>
            <a:r>
              <a:rPr lang="ro-RO" sz="2000" dirty="0" smtClean="0">
                <a:solidFill>
                  <a:schemeClr val="tx2"/>
                </a:solidFill>
                <a:latin typeface="Trebuchet MS" pitchFamily="34" charset="0"/>
              </a:rPr>
              <a:t>ă</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aib</a:t>
            </a:r>
            <a:r>
              <a:rPr lang="ro-RO" sz="2000" dirty="0" smtClean="0">
                <a:solidFill>
                  <a:schemeClr val="tx2"/>
                </a:solidFill>
                <a:latin typeface="Trebuchet MS" pitchFamily="34" charset="0"/>
              </a:rPr>
              <a:t>ă</a:t>
            </a:r>
            <a:r>
              <a:rPr lang="en-US" sz="2000" dirty="0" smtClean="0">
                <a:solidFill>
                  <a:schemeClr val="tx2"/>
                </a:solidFill>
                <a:latin typeface="Trebuchet MS" pitchFamily="34" charset="0"/>
              </a:rPr>
              <a:t> o </a:t>
            </a:r>
            <a:r>
              <a:rPr lang="en-US" sz="2000" b="1" dirty="0" err="1" smtClean="0">
                <a:solidFill>
                  <a:srgbClr val="FF0000"/>
                </a:solidFill>
                <a:latin typeface="Trebuchet MS" pitchFamily="34" charset="0"/>
              </a:rPr>
              <a:t>abordare</a:t>
            </a:r>
            <a:r>
              <a:rPr lang="en-US" sz="2000" b="1" dirty="0" smtClean="0">
                <a:solidFill>
                  <a:srgbClr val="FF0000"/>
                </a:solidFill>
                <a:latin typeface="Trebuchet MS" pitchFamily="34" charset="0"/>
              </a:rPr>
              <a:t> holistic</a:t>
            </a:r>
            <a:r>
              <a:rPr lang="ro-RO" sz="2000" b="1" dirty="0" smtClean="0">
                <a:solidFill>
                  <a:srgbClr val="FF0000"/>
                </a:solidFill>
                <a:latin typeface="Trebuchet MS" pitchFamily="34" charset="0"/>
              </a:rPr>
              <a:t>ă</a:t>
            </a:r>
            <a:r>
              <a:rPr lang="en-US" sz="2000" b="1" dirty="0" smtClean="0">
                <a:solidFill>
                  <a:schemeClr val="tx2"/>
                </a:solidFill>
                <a:latin typeface="Trebuchet MS" pitchFamily="34" charset="0"/>
              </a:rPr>
              <a:t> </a:t>
            </a:r>
            <a:r>
              <a:rPr lang="en-US" sz="2000" dirty="0" smtClean="0">
                <a:solidFill>
                  <a:schemeClr val="tx2"/>
                </a:solidFill>
                <a:latin typeface="Trebuchet MS" pitchFamily="34" charset="0"/>
              </a:rPr>
              <a:t>a </a:t>
            </a:r>
            <a:r>
              <a:rPr lang="en-US" sz="2000" dirty="0" err="1" smtClean="0">
                <a:solidFill>
                  <a:schemeClr val="tx2"/>
                </a:solidFill>
                <a:latin typeface="Trebuchet MS" pitchFamily="34" charset="0"/>
              </a:rPr>
              <a:t>pacien</a:t>
            </a:r>
            <a:r>
              <a:rPr lang="ro-RO" sz="2000" dirty="0" smtClean="0">
                <a:solidFill>
                  <a:schemeClr val="tx2"/>
                </a:solidFill>
                <a:latin typeface="Trebuchet MS" pitchFamily="34" charset="0"/>
              </a:rPr>
              <a:t>ţ</a:t>
            </a:r>
            <a:r>
              <a:rPr lang="en-US" sz="2000" dirty="0" err="1" smtClean="0">
                <a:solidFill>
                  <a:schemeClr val="tx2"/>
                </a:solidFill>
                <a:latin typeface="Trebuchet MS" pitchFamily="34" charset="0"/>
              </a:rPr>
              <a:t>ilor</a:t>
            </a:r>
            <a:r>
              <a:rPr lang="en-US" sz="2000" dirty="0" smtClean="0">
                <a:solidFill>
                  <a:schemeClr val="tx2"/>
                </a:solidFill>
                <a:latin typeface="Trebuchet MS" pitchFamily="34" charset="0"/>
              </a:rPr>
              <a:t> cu </a:t>
            </a:r>
            <a:r>
              <a:rPr lang="en-US" sz="2000" dirty="0" err="1" smtClean="0">
                <a:solidFill>
                  <a:schemeClr val="tx2"/>
                </a:solidFill>
                <a:latin typeface="Trebuchet MS" pitchFamily="34" charset="0"/>
              </a:rPr>
              <a:t>boli</a:t>
            </a:r>
            <a:r>
              <a:rPr lang="en-US" sz="2000" dirty="0" smtClean="0">
                <a:solidFill>
                  <a:schemeClr val="tx2"/>
                </a:solidFill>
                <a:latin typeface="Trebuchet MS" pitchFamily="34" charset="0"/>
              </a:rPr>
              <a:t> rare, </a:t>
            </a:r>
            <a:r>
              <a:rPr lang="en-US" sz="2000" dirty="0" err="1" smtClean="0">
                <a:solidFill>
                  <a:schemeClr val="tx2"/>
                </a:solidFill>
                <a:latin typeface="Trebuchet MS" pitchFamily="34" charset="0"/>
              </a:rPr>
              <a:t>pentru</a:t>
            </a:r>
            <a:r>
              <a:rPr lang="en-US" sz="2000" dirty="0" smtClean="0">
                <a:solidFill>
                  <a:schemeClr val="tx2"/>
                </a:solidFill>
                <a:latin typeface="Trebuchet MS" pitchFamily="34" charset="0"/>
              </a:rPr>
              <a:t> a </a:t>
            </a:r>
            <a:r>
              <a:rPr lang="en-US" sz="2000" dirty="0" err="1" smtClean="0">
                <a:solidFill>
                  <a:schemeClr val="tx2"/>
                </a:solidFill>
                <a:latin typeface="Trebuchet MS" pitchFamily="34" charset="0"/>
              </a:rPr>
              <a:t>asigura</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continuitatea</a:t>
            </a: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î</a:t>
            </a:r>
            <a:r>
              <a:rPr lang="en-US" sz="2000" dirty="0" err="1" smtClean="0">
                <a:solidFill>
                  <a:schemeClr val="tx2"/>
                </a:solidFill>
                <a:latin typeface="Trebuchet MS" pitchFamily="34" charset="0"/>
              </a:rPr>
              <a:t>ngrijirii</a:t>
            </a:r>
            <a:r>
              <a:rPr lang="en-US" sz="2000" dirty="0" smtClean="0">
                <a:solidFill>
                  <a:schemeClr val="tx2"/>
                </a:solidFill>
                <a:latin typeface="Trebuchet MS" pitchFamily="34" charset="0"/>
              </a:rPr>
              <a:t>, de la </a:t>
            </a:r>
            <a:r>
              <a:rPr lang="en-US" sz="2000" dirty="0" err="1" smtClean="0">
                <a:solidFill>
                  <a:schemeClr val="tx2"/>
                </a:solidFill>
                <a:latin typeface="Trebuchet MS" pitchFamily="34" charset="0"/>
              </a:rPr>
              <a:t>diagnosticare</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tratament</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terapii</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instruire</a:t>
            </a: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ş</a:t>
            </a:r>
            <a:r>
              <a:rPr lang="en-US" sz="2000" dirty="0" smtClean="0">
                <a:solidFill>
                  <a:schemeClr val="tx2"/>
                </a:solidFill>
                <a:latin typeface="Trebuchet MS" pitchFamily="34" charset="0"/>
              </a:rPr>
              <a:t>i </a:t>
            </a:r>
            <a:r>
              <a:rPr lang="en-US" sz="2000" dirty="0" err="1" smtClean="0">
                <a:solidFill>
                  <a:schemeClr val="tx2"/>
                </a:solidFill>
                <a:latin typeface="Trebuchet MS" pitchFamily="34" charset="0"/>
              </a:rPr>
              <a:t>informare</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servicii</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sociale</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specializate</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paramedicale</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asigur</a:t>
            </a:r>
            <a:r>
              <a:rPr lang="ro-RO" sz="2000" dirty="0" smtClean="0">
                <a:solidFill>
                  <a:schemeClr val="tx2"/>
                </a:solidFill>
                <a:latin typeface="Trebuchet MS" pitchFamily="34" charset="0"/>
              </a:rPr>
              <a:t>â</a:t>
            </a:r>
            <a:r>
              <a:rPr lang="en-US" sz="2000" dirty="0" err="1" smtClean="0">
                <a:solidFill>
                  <a:schemeClr val="tx2"/>
                </a:solidFill>
                <a:latin typeface="Trebuchet MS" pitchFamily="34" charset="0"/>
              </a:rPr>
              <a:t>nd</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eficientizarea</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aloc</a:t>
            </a:r>
            <a:r>
              <a:rPr lang="ro-RO" sz="2000" dirty="0" smtClean="0">
                <a:solidFill>
                  <a:schemeClr val="tx2"/>
                </a:solidFill>
                <a:latin typeface="Trebuchet MS" pitchFamily="34" charset="0"/>
              </a:rPr>
              <a:t>ă</a:t>
            </a:r>
            <a:r>
              <a:rPr lang="en-US" sz="2000" dirty="0" err="1" smtClean="0">
                <a:solidFill>
                  <a:schemeClr val="tx2"/>
                </a:solidFill>
                <a:latin typeface="Trebuchet MS" pitchFamily="34" charset="0"/>
              </a:rPr>
              <a:t>rii</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resurselor</a:t>
            </a:r>
            <a:r>
              <a:rPr lang="en-US" sz="2000" dirty="0" smtClean="0">
                <a:solidFill>
                  <a:schemeClr val="tx2"/>
                </a:solidFill>
                <a:latin typeface="Trebuchet MS" pitchFamily="34" charset="0"/>
              </a:rPr>
              <a:t> </a:t>
            </a:r>
            <a:r>
              <a:rPr lang="en-US" sz="2000" dirty="0" err="1" smtClean="0">
                <a:solidFill>
                  <a:schemeClr val="tx2"/>
                </a:solidFill>
                <a:latin typeface="Trebuchet MS" pitchFamily="34" charset="0"/>
              </a:rPr>
              <a:t>pentru</a:t>
            </a: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î</a:t>
            </a:r>
            <a:r>
              <a:rPr lang="en-US" sz="2000" dirty="0" err="1" smtClean="0">
                <a:solidFill>
                  <a:schemeClr val="tx2"/>
                </a:solidFill>
                <a:latin typeface="Trebuchet MS" pitchFamily="34" charset="0"/>
              </a:rPr>
              <a:t>ngrijire</a:t>
            </a:r>
            <a:r>
              <a:rPr lang="en-US" sz="2000" dirty="0" smtClean="0">
                <a:solidFill>
                  <a:schemeClr val="tx2"/>
                </a:solidFill>
                <a:latin typeface="Trebuchet MS" pitchFamily="34" charset="0"/>
              </a:rPr>
              <a:t> medical</a:t>
            </a:r>
            <a:r>
              <a:rPr lang="ro-RO" sz="2000" dirty="0" smtClean="0">
                <a:solidFill>
                  <a:schemeClr val="tx2"/>
                </a:solidFill>
                <a:latin typeface="Trebuchet MS" pitchFamily="34" charset="0"/>
              </a:rPr>
              <a:t>ă</a:t>
            </a:r>
            <a:r>
              <a:rPr lang="en-US" sz="2000" dirty="0" smtClean="0">
                <a:solidFill>
                  <a:schemeClr val="tx2"/>
                </a:solidFill>
                <a:latin typeface="Trebuchet MS" pitchFamily="34" charset="0"/>
              </a:rPr>
              <a:t> </a:t>
            </a:r>
            <a:r>
              <a:rPr lang="ro-RO" sz="2000" dirty="0" smtClean="0">
                <a:solidFill>
                  <a:schemeClr val="tx2"/>
                </a:solidFill>
                <a:latin typeface="Trebuchet MS" pitchFamily="34" charset="0"/>
              </a:rPr>
              <a:t>ş</a:t>
            </a:r>
            <a:r>
              <a:rPr lang="en-US" sz="2000" dirty="0" smtClean="0">
                <a:solidFill>
                  <a:schemeClr val="tx2"/>
                </a:solidFill>
                <a:latin typeface="Trebuchet MS" pitchFamily="34" charset="0"/>
              </a:rPr>
              <a:t>i social</a:t>
            </a:r>
            <a:r>
              <a:rPr lang="ro-RO" sz="2000" dirty="0" smtClean="0">
                <a:solidFill>
                  <a:schemeClr val="tx2"/>
                </a:solidFill>
                <a:latin typeface="Trebuchet MS" pitchFamily="34" charset="0"/>
              </a:rPr>
              <a:t>ă</a:t>
            </a:r>
            <a:r>
              <a:rPr lang="en-US" sz="2000" dirty="0" smtClean="0">
                <a:solidFill>
                  <a:schemeClr val="tx2"/>
                </a:solidFill>
                <a:latin typeface="Trebuchet MS" pitchFamily="34" charset="0"/>
              </a:rPr>
              <a:t>. </a:t>
            </a:r>
            <a:endParaRPr lang="ro-RO" sz="2000" dirty="0" smtClean="0">
              <a:latin typeface="Trebuchet MS" pitchFamily="34" charset="0"/>
            </a:endParaRPr>
          </a:p>
        </p:txBody>
      </p:sp>
      <p:sp>
        <p:nvSpPr>
          <p:cNvPr id="5"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Centrele</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expertiz</a:t>
            </a: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ă</a:t>
            </a:r>
            <a:endPar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endParaRPr>
          </a:p>
        </p:txBody>
      </p:sp>
    </p:spTree>
    <p:extLst>
      <p:ext uri="{BB962C8B-B14F-4D97-AF65-F5344CB8AC3E}">
        <p14:creationId xmlns:p14="http://schemas.microsoft.com/office/powerpoint/2010/main" val="1267417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457200"/>
            <a:ext cx="8804355" cy="6044934"/>
          </a:xfrm>
          <a:prstGeom prst="rect">
            <a:avLst/>
          </a:prstGeom>
          <a:ln>
            <a:noFill/>
          </a:ln>
          <a:effectLst>
            <a:outerShdw blurRad="292100" dist="139700" dir="2700000" algn="tl" rotWithShape="0">
              <a:srgbClr val="333333">
                <a:alpha val="65000"/>
              </a:srgbClr>
            </a:outerShdw>
          </a:effectLst>
        </p:spPr>
      </p:pic>
      <p:sp>
        <p:nvSpPr>
          <p:cNvPr id="6" name="7-Point Star 5"/>
          <p:cNvSpPr/>
          <p:nvPr/>
        </p:nvSpPr>
        <p:spPr>
          <a:xfrm>
            <a:off x="7740713" y="5603524"/>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7" name="TextBox 27"/>
          <p:cNvSpPr txBox="1"/>
          <p:nvPr/>
        </p:nvSpPr>
        <p:spPr>
          <a:xfrm>
            <a:off x="7084202" y="5895201"/>
            <a:ext cx="16060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200" b="1" smtClean="0">
                <a:effectLst>
                  <a:outerShdw blurRad="38100" dist="38100" dir="2700000" algn="tl">
                    <a:srgbClr val="000000">
                      <a:alpha val="43137"/>
                    </a:srgbClr>
                  </a:outerShdw>
                </a:effectLst>
                <a:latin typeface="Trebuchet MS" pitchFamily="34" charset="0"/>
              </a:rPr>
              <a:t>COSTANȚA</a:t>
            </a:r>
            <a:endParaRPr lang="en-US" sz="1200" b="1" dirty="0">
              <a:effectLst>
                <a:outerShdw blurRad="38100" dist="38100" dir="2700000" algn="tl">
                  <a:srgbClr val="000000">
                    <a:alpha val="43137"/>
                  </a:srgbClr>
                </a:outerShdw>
              </a:effectLst>
              <a:latin typeface="Trebuchet MS" pitchFamily="34" charset="0"/>
            </a:endParaRPr>
          </a:p>
        </p:txBody>
      </p:sp>
      <p:sp>
        <p:nvSpPr>
          <p:cNvPr id="8" name="7-Point Star 7"/>
          <p:cNvSpPr/>
          <p:nvPr/>
        </p:nvSpPr>
        <p:spPr>
          <a:xfrm>
            <a:off x="1537715" y="1794252"/>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9" name="TextBox 15"/>
          <p:cNvSpPr txBox="1"/>
          <p:nvPr/>
        </p:nvSpPr>
        <p:spPr>
          <a:xfrm>
            <a:off x="1175766" y="2052037"/>
            <a:ext cx="99364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effectLst>
                  <a:outerShdw blurRad="38100" dist="38100" dir="2700000" algn="tl">
                    <a:srgbClr val="000000">
                      <a:alpha val="43137"/>
                    </a:srgbClr>
                  </a:outerShdw>
                </a:effectLst>
                <a:latin typeface="Trebuchet MS" pitchFamily="34" charset="0"/>
              </a:rPr>
              <a:t>ORADEA</a:t>
            </a:r>
            <a:endParaRPr lang="en-US" sz="1200" b="1" dirty="0">
              <a:effectLst>
                <a:outerShdw blurRad="38100" dist="38100" dir="2700000" algn="tl">
                  <a:srgbClr val="000000">
                    <a:alpha val="43137"/>
                  </a:srgbClr>
                </a:outerShdw>
              </a:effectLst>
              <a:latin typeface="Trebuchet MS" pitchFamily="34" charset="0"/>
            </a:endParaRPr>
          </a:p>
        </p:txBody>
      </p:sp>
      <p:sp>
        <p:nvSpPr>
          <p:cNvPr id="10" name="Rounded Rectangular Callout 9"/>
          <p:cNvSpPr/>
          <p:nvPr/>
        </p:nvSpPr>
        <p:spPr>
          <a:xfrm>
            <a:off x="1586720" y="1099785"/>
            <a:ext cx="1414859" cy="909037"/>
          </a:xfrm>
          <a:prstGeom prst="wedgeRoundRectCallout">
            <a:avLst>
              <a:gd name="adj1" fmla="val 45142"/>
              <a:gd name="adj2" fmla="val 71931"/>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Bolile </a:t>
            </a:r>
            <a:r>
              <a:rPr kumimoji="0" lang="ro-RO" sz="1800" b="0" i="0" u="none" strike="noStrike" kern="0" cap="none" spc="0" normalizeH="0" baseline="0" noProof="0" dirty="0" err="1" smtClean="0">
                <a:ln>
                  <a:noFill/>
                </a:ln>
                <a:solidFill>
                  <a:sysClr val="window" lastClr="FFFFFF"/>
                </a:solidFill>
                <a:effectLst/>
                <a:uLnTx/>
                <a:uFillTx/>
                <a:latin typeface="Calibri"/>
                <a:ea typeface="+mn-ea"/>
                <a:cs typeface="+mn-cs"/>
              </a:rPr>
              <a:t>Lizozomale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 name="Rounded Rectangular Callout 10"/>
          <p:cNvSpPr/>
          <p:nvPr/>
        </p:nvSpPr>
        <p:spPr>
          <a:xfrm>
            <a:off x="3142766" y="885215"/>
            <a:ext cx="1414859" cy="909037"/>
          </a:xfrm>
          <a:prstGeom prst="wedgeRoundRectCallout">
            <a:avLst>
              <a:gd name="adj1" fmla="val -38336"/>
              <a:gd name="adj2" fmla="val 90792"/>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a:t>
            </a:r>
            <a:r>
              <a:rPr kumimoji="0" lang="ro-RO" sz="1800" b="0" i="0" u="none" strike="noStrike" kern="0" cap="none" spc="0" normalizeH="0" baseline="0" noProof="0" dirty="0" err="1" smtClean="0">
                <a:ln>
                  <a:noFill/>
                </a:ln>
                <a:solidFill>
                  <a:sysClr val="window" lastClr="FFFFFF"/>
                </a:solidFill>
                <a:effectLst/>
                <a:uLnTx/>
                <a:uFillTx/>
                <a:latin typeface="Calibri"/>
                <a:ea typeface="+mn-ea"/>
                <a:cs typeface="+mn-cs"/>
              </a:rPr>
              <a:t>Surditățile</a:t>
            </a:r>
            <a:endPar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Genetice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ounded Rectangular Callout 11"/>
          <p:cNvSpPr/>
          <p:nvPr/>
        </p:nvSpPr>
        <p:spPr>
          <a:xfrm>
            <a:off x="4366513" y="2879178"/>
            <a:ext cx="1414859" cy="909037"/>
          </a:xfrm>
          <a:prstGeom prst="wedgeRoundRectCallout">
            <a:avLst>
              <a:gd name="adj1" fmla="val -50454"/>
              <a:gd name="adj2" fmla="val -69522"/>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a:t>
            </a:r>
            <a:r>
              <a:rPr kumimoji="0" lang="ro-RO" sz="1800" b="0" i="0" u="none" strike="noStrike" kern="0" cap="none" spc="0" normalizeH="0" baseline="0" noProof="0" dirty="0" err="1" smtClean="0">
                <a:ln>
                  <a:noFill/>
                </a:ln>
                <a:solidFill>
                  <a:sysClr val="window" lastClr="FFFFFF"/>
                </a:solidFill>
                <a:effectLst/>
                <a:uLnTx/>
                <a:uFillTx/>
                <a:latin typeface="Calibri"/>
                <a:ea typeface="+mn-ea"/>
                <a:cs typeface="+mn-cs"/>
              </a:rPr>
              <a:t>Angioedem</a:t>
            </a: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 Ereditar</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ounded Rectangular Callout 12"/>
          <p:cNvSpPr/>
          <p:nvPr/>
        </p:nvSpPr>
        <p:spPr>
          <a:xfrm>
            <a:off x="6900291" y="645266"/>
            <a:ext cx="1634109" cy="909037"/>
          </a:xfrm>
          <a:prstGeom prst="wedgeRoundRectCallout">
            <a:avLst>
              <a:gd name="adj1" fmla="val -39009"/>
              <a:gd name="adj2" fmla="val 78220"/>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a:t>
            </a:r>
            <a:r>
              <a:rPr kumimoji="0" lang="ro-RO" sz="1800" b="0" i="0" u="none" strike="noStrike" kern="0" cap="none" spc="0" normalizeH="0" baseline="0" noProof="0" dirty="0" err="1" smtClean="0">
                <a:ln>
                  <a:noFill/>
                </a:ln>
                <a:solidFill>
                  <a:sysClr val="window" lastClr="FFFFFF"/>
                </a:solidFill>
                <a:effectLst/>
                <a:uLnTx/>
                <a:uFillTx/>
                <a:latin typeface="Calibri"/>
                <a:ea typeface="+mn-ea"/>
                <a:cs typeface="+mn-cs"/>
              </a:rPr>
              <a:t>Dismorfologie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Rounded Rectangular Callout 13"/>
          <p:cNvSpPr/>
          <p:nvPr/>
        </p:nvSpPr>
        <p:spPr>
          <a:xfrm>
            <a:off x="5890283" y="4379997"/>
            <a:ext cx="1882117" cy="909037"/>
          </a:xfrm>
          <a:prstGeom prst="wedgeRoundRectCallout">
            <a:avLst>
              <a:gd name="adj1" fmla="val -65938"/>
              <a:gd name="adj2" fmla="val 42592"/>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Boli Neuromusculare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5" name="Rounded Rectangular Callout 14"/>
          <p:cNvSpPr/>
          <p:nvPr/>
        </p:nvSpPr>
        <p:spPr>
          <a:xfrm>
            <a:off x="5890282" y="5539980"/>
            <a:ext cx="1996957" cy="909037"/>
          </a:xfrm>
          <a:prstGeom prst="wedgeRoundRectCallout">
            <a:avLst>
              <a:gd name="adj1" fmla="val -63918"/>
              <a:gd name="adj2" fmla="val -41233"/>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Hipertensiunea Pulmonara</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6" name="Rounded Rectangular Callout 15"/>
          <p:cNvSpPr/>
          <p:nvPr/>
        </p:nvSpPr>
        <p:spPr>
          <a:xfrm>
            <a:off x="1100995" y="5857101"/>
            <a:ext cx="1851579" cy="909037"/>
          </a:xfrm>
          <a:prstGeom prst="wedgeRoundRectCallout">
            <a:avLst>
              <a:gd name="adj1" fmla="val 55270"/>
              <a:gd name="adj2" fmla="val -75811"/>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Boli Neuromusculare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Rounded Rectangular Callout 16"/>
          <p:cNvSpPr/>
          <p:nvPr/>
        </p:nvSpPr>
        <p:spPr>
          <a:xfrm>
            <a:off x="100511" y="4379996"/>
            <a:ext cx="1414859" cy="909037"/>
          </a:xfrm>
          <a:prstGeom prst="wedgeRoundRectCallout">
            <a:avLst>
              <a:gd name="adj1" fmla="val 11482"/>
              <a:gd name="adj2" fmla="val -98864"/>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Boli Genetice Endocrine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8" name="Rounded Rectangular Callout 17"/>
          <p:cNvSpPr/>
          <p:nvPr/>
        </p:nvSpPr>
        <p:spPr>
          <a:xfrm>
            <a:off x="1672389" y="3791223"/>
            <a:ext cx="2281945" cy="909037"/>
          </a:xfrm>
          <a:prstGeom prst="wedgeRoundRectCallout">
            <a:avLst>
              <a:gd name="adj1" fmla="val -84787"/>
              <a:gd name="adj2" fmla="val -45425"/>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Imunodeficiențele Primare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9" name="Rounded Rectangular Callout 18"/>
          <p:cNvSpPr/>
          <p:nvPr/>
        </p:nvSpPr>
        <p:spPr>
          <a:xfrm>
            <a:off x="1537715" y="2766855"/>
            <a:ext cx="1414859" cy="909037"/>
          </a:xfrm>
          <a:prstGeom prst="wedgeRoundRectCallout">
            <a:avLst>
              <a:gd name="adj1" fmla="val -73342"/>
              <a:gd name="adj2" fmla="val 32113"/>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a:t>
            </a:r>
            <a:r>
              <a:rPr kumimoji="0" lang="ro-RO" sz="1800" b="0" i="0" u="none" strike="noStrike" kern="0" cap="none" spc="0" normalizeH="0" baseline="0" noProof="0" dirty="0" err="1" smtClean="0">
                <a:ln>
                  <a:noFill/>
                </a:ln>
                <a:solidFill>
                  <a:sysClr val="window" lastClr="FFFFFF"/>
                </a:solidFill>
                <a:effectLst/>
                <a:uLnTx/>
                <a:uFillTx/>
                <a:latin typeface="Calibri"/>
                <a:ea typeface="+mn-ea"/>
                <a:cs typeface="+mn-cs"/>
              </a:rPr>
              <a:t>Fibroză</a:t>
            </a: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 Chistică</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Rounded Rectangular Callout 19"/>
          <p:cNvSpPr/>
          <p:nvPr/>
        </p:nvSpPr>
        <p:spPr>
          <a:xfrm>
            <a:off x="100512" y="2204036"/>
            <a:ext cx="1414859" cy="909037"/>
          </a:xfrm>
          <a:prstGeom prst="wedgeRoundRectCallout">
            <a:avLst>
              <a:gd name="adj1" fmla="val 12829"/>
              <a:gd name="adj2" fmla="val 78217"/>
              <a:gd name="adj3" fmla="val 16667"/>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800" b="0" i="0" u="none" strike="noStrike" kern="0" cap="none" spc="0" normalizeH="0" baseline="0" noProof="0" dirty="0" smtClean="0">
                <a:ln>
                  <a:noFill/>
                </a:ln>
                <a:solidFill>
                  <a:sysClr val="window" lastClr="FFFFFF"/>
                </a:solidFill>
                <a:effectLst/>
                <a:uLnTx/>
                <a:uFillTx/>
                <a:latin typeface="Calibri"/>
                <a:ea typeface="+mn-ea"/>
                <a:cs typeface="+mn-cs"/>
              </a:rPr>
              <a:t>CE în Hemofilie</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1" name="Oval 20"/>
          <p:cNvSpPr/>
          <p:nvPr/>
        </p:nvSpPr>
        <p:spPr>
          <a:xfrm>
            <a:off x="2849355" y="2085147"/>
            <a:ext cx="646017" cy="646017"/>
          </a:xfrm>
          <a:prstGeom prst="ellips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 name="Oval 21"/>
          <p:cNvSpPr/>
          <p:nvPr/>
        </p:nvSpPr>
        <p:spPr>
          <a:xfrm>
            <a:off x="6438185" y="1633185"/>
            <a:ext cx="646017" cy="646017"/>
          </a:xfrm>
          <a:prstGeom prst="ellips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Oval 22"/>
          <p:cNvSpPr/>
          <p:nvPr/>
        </p:nvSpPr>
        <p:spPr>
          <a:xfrm>
            <a:off x="5135355" y="5117041"/>
            <a:ext cx="646017" cy="646017"/>
          </a:xfrm>
          <a:prstGeom prst="ellips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 name="Oval 23"/>
          <p:cNvSpPr/>
          <p:nvPr/>
        </p:nvSpPr>
        <p:spPr>
          <a:xfrm>
            <a:off x="3748356" y="2381198"/>
            <a:ext cx="646017" cy="646017"/>
          </a:xfrm>
          <a:prstGeom prst="ellips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 name="Oval 24"/>
          <p:cNvSpPr/>
          <p:nvPr/>
        </p:nvSpPr>
        <p:spPr>
          <a:xfrm>
            <a:off x="631459" y="3333697"/>
            <a:ext cx="646017" cy="646017"/>
          </a:xfrm>
          <a:prstGeom prst="ellips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Oval 25"/>
          <p:cNvSpPr/>
          <p:nvPr/>
        </p:nvSpPr>
        <p:spPr>
          <a:xfrm>
            <a:off x="2995881" y="5289034"/>
            <a:ext cx="646017" cy="646017"/>
          </a:xfrm>
          <a:prstGeom prst="ellips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7-Point Star 26"/>
          <p:cNvSpPr/>
          <p:nvPr/>
        </p:nvSpPr>
        <p:spPr>
          <a:xfrm>
            <a:off x="3025838" y="2264628"/>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28" name="7-Point Star 27"/>
          <p:cNvSpPr/>
          <p:nvPr/>
        </p:nvSpPr>
        <p:spPr>
          <a:xfrm>
            <a:off x="3924839" y="2557681"/>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29" name="7-Point Star 28"/>
          <p:cNvSpPr/>
          <p:nvPr/>
        </p:nvSpPr>
        <p:spPr>
          <a:xfrm>
            <a:off x="6597713" y="1792094"/>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30" name="7-Point Star 29"/>
          <p:cNvSpPr/>
          <p:nvPr/>
        </p:nvSpPr>
        <p:spPr>
          <a:xfrm>
            <a:off x="807942" y="3510180"/>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31" name="7-Point Star 30"/>
          <p:cNvSpPr/>
          <p:nvPr/>
        </p:nvSpPr>
        <p:spPr>
          <a:xfrm>
            <a:off x="3172364" y="5456997"/>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32" name="7-Point Star 31"/>
          <p:cNvSpPr/>
          <p:nvPr/>
        </p:nvSpPr>
        <p:spPr>
          <a:xfrm>
            <a:off x="5311838" y="5274528"/>
            <a:ext cx="293053" cy="293053"/>
          </a:xfrm>
          <a:prstGeom prst="star7">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50800" dist="38100" algn="l"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33" name="TextBox 17"/>
          <p:cNvSpPr txBox="1"/>
          <p:nvPr/>
        </p:nvSpPr>
        <p:spPr>
          <a:xfrm>
            <a:off x="2743200" y="2738735"/>
            <a:ext cx="104846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effectLst>
                  <a:outerShdw blurRad="38100" dist="38100" dir="2700000" algn="tl">
                    <a:srgbClr val="000000">
                      <a:alpha val="43137"/>
                    </a:srgbClr>
                  </a:outerShdw>
                </a:effectLst>
                <a:latin typeface="Trebuchet MS" pitchFamily="34" charset="0"/>
              </a:rPr>
              <a:t>CLUJ-NAPOCA</a:t>
            </a:r>
            <a:endParaRPr lang="en-US" sz="1200" b="1" dirty="0">
              <a:effectLst>
                <a:outerShdw blurRad="38100" dist="38100" dir="2700000" algn="tl">
                  <a:srgbClr val="000000">
                    <a:alpha val="43137"/>
                  </a:srgbClr>
                </a:outerShdw>
              </a:effectLst>
              <a:latin typeface="Trebuchet MS" pitchFamily="34" charset="0"/>
            </a:endParaRPr>
          </a:p>
        </p:txBody>
      </p:sp>
      <p:sp>
        <p:nvSpPr>
          <p:cNvPr id="34" name="TextBox 18"/>
          <p:cNvSpPr txBox="1"/>
          <p:nvPr/>
        </p:nvSpPr>
        <p:spPr>
          <a:xfrm>
            <a:off x="3514295" y="3031123"/>
            <a:ext cx="8800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effectLst>
                  <a:outerShdw blurRad="38100" dist="38100" dir="2700000" algn="tl">
                    <a:srgbClr val="000000">
                      <a:alpha val="43137"/>
                    </a:srgbClr>
                  </a:outerShdw>
                </a:effectLst>
                <a:latin typeface="Trebuchet MS" pitchFamily="34" charset="0"/>
              </a:rPr>
              <a:t>T</a:t>
            </a:r>
            <a:r>
              <a:rPr lang="ro-RO" sz="1200" b="1" dirty="0" smtClean="0">
                <a:effectLst>
                  <a:outerShdw blurRad="38100" dist="38100" dir="2700000" algn="tl">
                    <a:srgbClr val="000000">
                      <a:alpha val="43137"/>
                    </a:srgbClr>
                  </a:outerShdw>
                </a:effectLst>
                <a:latin typeface="Trebuchet MS" pitchFamily="34" charset="0"/>
              </a:rPr>
              <a:t>ÎRGU MUREȘ</a:t>
            </a:r>
            <a:endParaRPr lang="en-US" sz="1200" b="1" dirty="0">
              <a:effectLst>
                <a:outerShdw blurRad="38100" dist="38100" dir="2700000" algn="tl">
                  <a:srgbClr val="000000">
                    <a:alpha val="43137"/>
                  </a:srgbClr>
                </a:outerShdw>
              </a:effectLst>
              <a:latin typeface="Trebuchet MS" pitchFamily="34" charset="0"/>
            </a:endParaRPr>
          </a:p>
        </p:txBody>
      </p:sp>
      <p:sp>
        <p:nvSpPr>
          <p:cNvPr id="35" name="TextBox 34"/>
          <p:cNvSpPr txBox="1"/>
          <p:nvPr/>
        </p:nvSpPr>
        <p:spPr>
          <a:xfrm>
            <a:off x="6311494" y="2237601"/>
            <a:ext cx="99364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200" b="1" dirty="0" smtClean="0">
                <a:effectLst>
                  <a:outerShdw blurRad="38100" dist="38100" dir="2700000" algn="tl">
                    <a:srgbClr val="000000">
                      <a:alpha val="43137"/>
                    </a:srgbClr>
                  </a:outerShdw>
                </a:effectLst>
                <a:latin typeface="Trebuchet MS" pitchFamily="34" charset="0"/>
              </a:rPr>
              <a:t>IAȘI</a:t>
            </a:r>
            <a:endParaRPr lang="en-US" sz="1200" b="1" dirty="0">
              <a:effectLst>
                <a:outerShdw blurRad="38100" dist="38100" dir="2700000" algn="tl">
                  <a:srgbClr val="000000">
                    <a:alpha val="43137"/>
                  </a:srgbClr>
                </a:outerShdw>
              </a:effectLst>
              <a:latin typeface="Trebuchet MS" pitchFamily="34" charset="0"/>
            </a:endParaRPr>
          </a:p>
        </p:txBody>
      </p:sp>
      <p:sp>
        <p:nvSpPr>
          <p:cNvPr id="36" name="TextBox 22"/>
          <p:cNvSpPr txBox="1"/>
          <p:nvPr/>
        </p:nvSpPr>
        <p:spPr>
          <a:xfrm>
            <a:off x="-381000" y="3886200"/>
            <a:ext cx="16060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200" b="1" dirty="0" smtClean="0">
                <a:effectLst>
                  <a:outerShdw blurRad="38100" dist="38100" dir="2700000" algn="tl">
                    <a:srgbClr val="000000">
                      <a:alpha val="43137"/>
                    </a:srgbClr>
                  </a:outerShdw>
                </a:effectLst>
                <a:latin typeface="Trebuchet MS" pitchFamily="34" charset="0"/>
              </a:rPr>
              <a:t>TIMIȘOARA</a:t>
            </a:r>
            <a:endParaRPr lang="en-US" sz="1200" b="1" dirty="0">
              <a:effectLst>
                <a:outerShdw blurRad="38100" dist="38100" dir="2700000" algn="tl">
                  <a:srgbClr val="000000">
                    <a:alpha val="43137"/>
                  </a:srgbClr>
                </a:outerShdw>
              </a:effectLst>
              <a:latin typeface="Trebuchet MS" pitchFamily="34" charset="0"/>
            </a:endParaRPr>
          </a:p>
        </p:txBody>
      </p:sp>
      <p:sp>
        <p:nvSpPr>
          <p:cNvPr id="37" name="TextBox 24"/>
          <p:cNvSpPr txBox="1"/>
          <p:nvPr/>
        </p:nvSpPr>
        <p:spPr>
          <a:xfrm>
            <a:off x="2506026" y="5903052"/>
            <a:ext cx="16060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200" b="1" dirty="0" smtClean="0">
                <a:effectLst>
                  <a:outerShdw blurRad="38100" dist="38100" dir="2700000" algn="tl">
                    <a:srgbClr val="000000">
                      <a:alpha val="43137"/>
                    </a:srgbClr>
                  </a:outerShdw>
                </a:effectLst>
                <a:latin typeface="Trebuchet MS" pitchFamily="34" charset="0"/>
              </a:rPr>
              <a:t>CRAIOVA</a:t>
            </a:r>
            <a:endParaRPr lang="en-US" sz="1200" b="1" dirty="0">
              <a:effectLst>
                <a:outerShdw blurRad="38100" dist="38100" dir="2700000" algn="tl">
                  <a:srgbClr val="000000">
                    <a:alpha val="43137"/>
                  </a:srgbClr>
                </a:outerShdw>
              </a:effectLst>
              <a:latin typeface="Trebuchet MS" pitchFamily="34" charset="0"/>
            </a:endParaRPr>
          </a:p>
        </p:txBody>
      </p:sp>
      <p:sp>
        <p:nvSpPr>
          <p:cNvPr id="38" name="TextBox 26"/>
          <p:cNvSpPr txBox="1"/>
          <p:nvPr/>
        </p:nvSpPr>
        <p:spPr>
          <a:xfrm>
            <a:off x="4557625" y="5701714"/>
            <a:ext cx="16060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200" b="1" dirty="0" smtClean="0">
                <a:effectLst>
                  <a:outerShdw blurRad="38100" dist="38100" dir="2700000" algn="tl">
                    <a:srgbClr val="000000">
                      <a:alpha val="43137"/>
                    </a:srgbClr>
                  </a:outerShdw>
                </a:effectLst>
                <a:latin typeface="Trebuchet MS" pitchFamily="34" charset="0"/>
              </a:rPr>
              <a:t>BUCUREȘTI</a:t>
            </a:r>
            <a:endParaRPr lang="en-US" sz="1200" b="1" dirty="0">
              <a:effectLst>
                <a:outerShdw blurRad="38100" dist="38100" dir="2700000" algn="tl">
                  <a:srgbClr val="000000">
                    <a:alpha val="43137"/>
                  </a:srgbClr>
                </a:outerShdw>
              </a:effectLst>
              <a:latin typeface="Trebuchet MS" pitchFamily="34" charset="0"/>
            </a:endParaRPr>
          </a:p>
        </p:txBody>
      </p:sp>
      <p:sp>
        <p:nvSpPr>
          <p:cNvPr id="2" name="Content Placeholder 1"/>
          <p:cNvSpPr>
            <a:spLocks noGrp="1"/>
          </p:cNvSpPr>
          <p:nvPr>
            <p:ph idx="4294967295"/>
          </p:nvPr>
        </p:nvSpPr>
        <p:spPr>
          <a:xfrm>
            <a:off x="1043608" y="260648"/>
            <a:ext cx="7408862" cy="754062"/>
          </a:xfrm>
        </p:spPr>
        <p:txBody>
          <a:bodyPr/>
          <a:lstStyle/>
          <a:p>
            <a:pPr marL="303213" lvl="1" indent="0" algn="ctr">
              <a:buNone/>
            </a:pPr>
            <a:r>
              <a:rPr lang="pt-B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Centrele de expertiz</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ă</a:t>
            </a:r>
            <a:r>
              <a:rPr lang="pt-B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pentru bolile rare trebuie s</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ă</a:t>
            </a:r>
            <a:r>
              <a:rPr lang="pt-B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dovedeasc</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ă</a:t>
            </a:r>
            <a:r>
              <a:rPr lang="pt-B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 abordare multidisciplinar</a:t>
            </a:r>
            <a:r>
              <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ă</a:t>
            </a:r>
            <a:r>
              <a:rPr lang="pt-B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o-RO"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1">
              <a:buFont typeface="Symbol" pitchFamily="18" charset="2"/>
              <a:buNone/>
            </a:pPr>
            <a:endParaRPr lang="ro-RO" sz="1800" dirty="0" smtClean="0"/>
          </a:p>
        </p:txBody>
      </p:sp>
    </p:spTree>
    <p:extLst>
      <p:ext uri="{BB962C8B-B14F-4D97-AF65-F5344CB8AC3E}">
        <p14:creationId xmlns:p14="http://schemas.microsoft.com/office/powerpoint/2010/main" val="3330597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722"/>
          <a:stretch/>
        </p:blipFill>
        <p:spPr>
          <a:xfrm>
            <a:off x="1412110" y="1132594"/>
            <a:ext cx="7099583" cy="5608773"/>
          </a:xfrm>
          <a:prstGeom prst="rect">
            <a:avLst/>
          </a:prstGeom>
        </p:spPr>
      </p:pic>
      <p:sp>
        <p:nvSpPr>
          <p:cNvPr id="6" name="Rounded Rectangular Callout 5"/>
          <p:cNvSpPr/>
          <p:nvPr/>
        </p:nvSpPr>
        <p:spPr>
          <a:xfrm>
            <a:off x="4998400" y="3826718"/>
            <a:ext cx="838200" cy="457200"/>
          </a:xfrm>
          <a:prstGeom prst="wedgeRoundRectCallout">
            <a:avLst>
              <a:gd name="adj1" fmla="val -17924"/>
              <a:gd name="adj2" fmla="val 93167"/>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800" b="1" dirty="0" err="1" smtClean="0">
                <a:effectLst>
                  <a:outerShdw blurRad="38100" dist="38100" dir="2700000" algn="tl">
                    <a:srgbClr val="000000">
                      <a:alpha val="43137"/>
                    </a:srgbClr>
                  </a:outerShdw>
                </a:effectLst>
                <a:latin typeface="Trebuchet MS" pitchFamily="34" charset="0"/>
              </a:rPr>
              <a:t>NoRo</a:t>
            </a:r>
            <a:endParaRPr lang="en-US" sz="1800" b="1" dirty="0" smtClean="0">
              <a:effectLst>
                <a:outerShdw blurRad="38100" dist="38100" dir="2700000" algn="tl">
                  <a:srgbClr val="000000">
                    <a:alpha val="43137"/>
                  </a:srgbClr>
                </a:outerShdw>
              </a:effectLst>
              <a:latin typeface="Trebuchet MS" pitchFamily="34" charset="0"/>
            </a:endParaRPr>
          </a:p>
          <a:p>
            <a:pPr algn="ctr"/>
            <a:r>
              <a:rPr lang="en-US" sz="1000" b="1" dirty="0" smtClean="0">
                <a:effectLst>
                  <a:outerShdw blurRad="38100" dist="38100" dir="2700000" algn="tl">
                    <a:srgbClr val="000000">
                      <a:alpha val="43137"/>
                    </a:srgbClr>
                  </a:outerShdw>
                </a:effectLst>
                <a:latin typeface="Trebuchet MS" pitchFamily="34" charset="0"/>
              </a:rPr>
              <a:t>Rom</a:t>
            </a:r>
            <a:r>
              <a:rPr lang="ro-RO" sz="1000" b="1" dirty="0" err="1" smtClean="0">
                <a:effectLst>
                  <a:outerShdw blurRad="38100" dist="38100" dir="2700000" algn="tl">
                    <a:srgbClr val="000000">
                      <a:alpha val="43137"/>
                    </a:srgbClr>
                  </a:outerShdw>
                </a:effectLst>
                <a:latin typeface="Trebuchet MS" pitchFamily="34" charset="0"/>
              </a:rPr>
              <a:t>ânia</a:t>
            </a:r>
            <a:endParaRPr lang="en-US" sz="1000" b="1" dirty="0">
              <a:effectLst>
                <a:outerShdw blurRad="38100" dist="38100" dir="2700000" algn="tl">
                  <a:srgbClr val="000000">
                    <a:alpha val="43137"/>
                  </a:srgbClr>
                </a:outerShdw>
              </a:effectLst>
              <a:latin typeface="Trebuchet MS" pitchFamily="34" charset="0"/>
            </a:endParaRPr>
          </a:p>
        </p:txBody>
      </p:sp>
      <p:sp>
        <p:nvSpPr>
          <p:cNvPr id="7" name="Rounded Rectangular Callout 6"/>
          <p:cNvSpPr/>
          <p:nvPr/>
        </p:nvSpPr>
        <p:spPr>
          <a:xfrm>
            <a:off x="4174152" y="2836118"/>
            <a:ext cx="1377459" cy="457200"/>
          </a:xfrm>
          <a:prstGeom prst="wedgeRoundRectCallout">
            <a:avLst>
              <a:gd name="adj1" fmla="val -68833"/>
              <a:gd name="adj2" fmla="val -29500"/>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800" b="1" dirty="0" err="1" smtClean="0">
                <a:effectLst>
                  <a:outerShdw blurRad="38100" dist="38100" dir="2700000" algn="tl">
                    <a:srgbClr val="000000">
                      <a:alpha val="43137"/>
                    </a:srgbClr>
                  </a:outerShdw>
                </a:effectLst>
                <a:latin typeface="Trebuchet MS" pitchFamily="34" charset="0"/>
              </a:rPr>
              <a:t>Agrenska</a:t>
            </a:r>
            <a:endParaRPr lang="en-US" sz="1800" b="1" dirty="0" smtClean="0">
              <a:effectLst>
                <a:outerShdw blurRad="38100" dist="38100" dir="2700000" algn="tl">
                  <a:srgbClr val="000000">
                    <a:alpha val="43137"/>
                  </a:srgbClr>
                </a:outerShdw>
              </a:effectLst>
              <a:latin typeface="Trebuchet MS" pitchFamily="34" charset="0"/>
            </a:endParaRPr>
          </a:p>
          <a:p>
            <a:pPr algn="ctr"/>
            <a:r>
              <a:rPr lang="en-US" sz="1000" b="1" dirty="0" err="1" smtClean="0">
                <a:effectLst>
                  <a:outerShdw blurRad="38100" dist="38100" dir="2700000" algn="tl">
                    <a:srgbClr val="000000">
                      <a:alpha val="43137"/>
                    </a:srgbClr>
                  </a:outerShdw>
                </a:effectLst>
                <a:latin typeface="Trebuchet MS" pitchFamily="34" charset="0"/>
              </a:rPr>
              <a:t>Suedia</a:t>
            </a:r>
            <a:endParaRPr lang="en-US" sz="1000" b="1" dirty="0" smtClean="0">
              <a:effectLst>
                <a:outerShdw blurRad="38100" dist="38100" dir="2700000" algn="tl">
                  <a:srgbClr val="000000">
                    <a:alpha val="43137"/>
                  </a:srgbClr>
                </a:outerShdw>
              </a:effectLst>
              <a:latin typeface="Trebuchet MS" pitchFamily="34" charset="0"/>
            </a:endParaRPr>
          </a:p>
        </p:txBody>
      </p:sp>
      <p:sp>
        <p:nvSpPr>
          <p:cNvPr id="8" name="Rounded Rectangular Callout 7"/>
          <p:cNvSpPr/>
          <p:nvPr/>
        </p:nvSpPr>
        <p:spPr>
          <a:xfrm>
            <a:off x="2465512" y="2321006"/>
            <a:ext cx="1104900" cy="457200"/>
          </a:xfrm>
          <a:prstGeom prst="wedgeRoundRectCallout">
            <a:avLst>
              <a:gd name="adj1" fmla="val 72985"/>
              <a:gd name="adj2" fmla="val -17500"/>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800" b="1" dirty="0" err="1" smtClean="0">
                <a:effectLst>
                  <a:outerShdw blurRad="38100" dist="38100" dir="2700000" algn="tl">
                    <a:srgbClr val="000000">
                      <a:alpha val="43137"/>
                    </a:srgbClr>
                  </a:outerShdw>
                </a:effectLst>
                <a:latin typeface="Trebuchet MS" pitchFamily="34" charset="0"/>
              </a:rPr>
              <a:t>Frambu</a:t>
            </a:r>
            <a:endParaRPr lang="en-US" sz="1800" b="1" dirty="0" smtClean="0">
              <a:effectLst>
                <a:outerShdw blurRad="38100" dist="38100" dir="2700000" algn="tl">
                  <a:srgbClr val="000000">
                    <a:alpha val="43137"/>
                  </a:srgbClr>
                </a:outerShdw>
              </a:effectLst>
              <a:latin typeface="Trebuchet MS" pitchFamily="34" charset="0"/>
            </a:endParaRPr>
          </a:p>
          <a:p>
            <a:pPr algn="ctr"/>
            <a:r>
              <a:rPr lang="en-US" sz="1000" b="1" dirty="0" err="1" smtClean="0">
                <a:effectLst>
                  <a:outerShdw blurRad="38100" dist="38100" dir="2700000" algn="tl">
                    <a:srgbClr val="000000">
                      <a:alpha val="43137"/>
                    </a:srgbClr>
                  </a:outerShdw>
                </a:effectLst>
                <a:latin typeface="Trebuchet MS" pitchFamily="34" charset="0"/>
              </a:rPr>
              <a:t>Norvegia</a:t>
            </a:r>
            <a:endParaRPr lang="en-US" sz="1000" b="1" dirty="0" smtClean="0">
              <a:effectLst>
                <a:outerShdw blurRad="38100" dist="38100" dir="2700000" algn="tl">
                  <a:srgbClr val="000000">
                    <a:alpha val="43137"/>
                  </a:srgbClr>
                </a:outerShdw>
              </a:effectLst>
              <a:latin typeface="Trebuchet MS" pitchFamily="34" charset="0"/>
            </a:endParaRPr>
          </a:p>
        </p:txBody>
      </p:sp>
      <p:sp>
        <p:nvSpPr>
          <p:cNvPr id="9" name="Rounded Rectangular Callout 8"/>
          <p:cNvSpPr/>
          <p:nvPr/>
        </p:nvSpPr>
        <p:spPr>
          <a:xfrm>
            <a:off x="179512" y="4422602"/>
            <a:ext cx="990600" cy="925068"/>
          </a:xfrm>
          <a:prstGeom prst="wedgeRoundRectCallout">
            <a:avLst>
              <a:gd name="adj1" fmla="val 41936"/>
              <a:gd name="adj2" fmla="val 59095"/>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latin typeface="Trebuchet MS" pitchFamily="34" charset="0"/>
              </a:rPr>
              <a:t>Casa del </a:t>
            </a:r>
            <a:r>
              <a:rPr lang="en-US" sz="1600" b="1" dirty="0" smtClean="0">
                <a:effectLst>
                  <a:outerShdw blurRad="38100" dist="38100" dir="2700000" algn="tl">
                    <a:srgbClr val="000000">
                      <a:alpha val="43137"/>
                    </a:srgbClr>
                  </a:outerShdw>
                </a:effectLst>
                <a:latin typeface="Trebuchet MS" pitchFamily="34" charset="0"/>
              </a:rPr>
              <a:t>Marcos</a:t>
            </a:r>
            <a:endParaRPr lang="ro-RO" sz="1600" b="1" dirty="0" smtClean="0">
              <a:effectLst>
                <a:outerShdw blurRad="38100" dist="38100" dir="2700000" algn="tl">
                  <a:srgbClr val="000000">
                    <a:alpha val="43137"/>
                  </a:srgbClr>
                </a:outerShdw>
              </a:effectLst>
              <a:latin typeface="Trebuchet MS" pitchFamily="34" charset="0"/>
            </a:endParaRPr>
          </a:p>
          <a:p>
            <a:pPr algn="ctr"/>
            <a:r>
              <a:rPr lang="ro-RO" sz="1000" b="1" dirty="0" smtClean="0">
                <a:effectLst>
                  <a:outerShdw blurRad="38100" dist="38100" dir="2700000" algn="tl">
                    <a:srgbClr val="000000">
                      <a:alpha val="43137"/>
                    </a:srgbClr>
                  </a:outerShdw>
                </a:effectLst>
                <a:latin typeface="Trebuchet MS" pitchFamily="34" charset="0"/>
              </a:rPr>
              <a:t>Portugalia</a:t>
            </a:r>
            <a:endParaRPr lang="en-US" dirty="0"/>
          </a:p>
        </p:txBody>
      </p:sp>
      <p:sp>
        <p:nvSpPr>
          <p:cNvPr id="10" name="Rounded Rectangular Callout 9"/>
          <p:cNvSpPr/>
          <p:nvPr/>
        </p:nvSpPr>
        <p:spPr>
          <a:xfrm>
            <a:off x="2046412" y="5666186"/>
            <a:ext cx="1295400" cy="457200"/>
          </a:xfrm>
          <a:prstGeom prst="wedgeRoundRectCallout">
            <a:avLst>
              <a:gd name="adj1" fmla="val -68833"/>
              <a:gd name="adj2" fmla="val -29500"/>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800" b="1" dirty="0" smtClean="0">
                <a:effectLst>
                  <a:outerShdw blurRad="38100" dist="38100" dir="2700000" algn="tl">
                    <a:srgbClr val="000000">
                      <a:alpha val="43137"/>
                    </a:srgbClr>
                  </a:outerShdw>
                </a:effectLst>
                <a:latin typeface="Trebuchet MS" pitchFamily="34" charset="0"/>
              </a:rPr>
              <a:t>CREER</a:t>
            </a:r>
          </a:p>
          <a:p>
            <a:pPr algn="ctr"/>
            <a:r>
              <a:rPr lang="ro-RO" sz="1000" b="1" dirty="0" smtClean="0">
                <a:effectLst>
                  <a:outerShdw blurRad="38100" dist="38100" dir="2700000" algn="tl">
                    <a:srgbClr val="000000">
                      <a:alpha val="43137"/>
                    </a:srgbClr>
                  </a:outerShdw>
                </a:effectLst>
                <a:latin typeface="Trebuchet MS" pitchFamily="34" charset="0"/>
              </a:rPr>
              <a:t>Spania</a:t>
            </a:r>
            <a:endParaRPr lang="en-US" dirty="0">
              <a:effectLst>
                <a:outerShdw blurRad="38100" dist="38100" dir="2700000" algn="tl">
                  <a:srgbClr val="000000">
                    <a:alpha val="43137"/>
                  </a:srgbClr>
                </a:outerShdw>
              </a:effectLst>
            </a:endParaRPr>
          </a:p>
        </p:txBody>
      </p:sp>
      <p:sp>
        <p:nvSpPr>
          <p:cNvPr id="11" name="5-Point Star 10"/>
          <p:cNvSpPr/>
          <p:nvPr/>
        </p:nvSpPr>
        <p:spPr>
          <a:xfrm>
            <a:off x="3722812" y="2417018"/>
            <a:ext cx="228600" cy="228600"/>
          </a:xfrm>
          <a:prstGeom prst="star5">
            <a:avLst>
              <a:gd name="adj" fmla="val 31158"/>
              <a:gd name="hf" fmla="val 105146"/>
              <a:gd name="vf" fmla="val 110557"/>
            </a:avLst>
          </a:prstGeom>
          <a:solidFill>
            <a:srgbClr val="FF0000"/>
          </a:solidFill>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5-Point Star 11"/>
          <p:cNvSpPr/>
          <p:nvPr/>
        </p:nvSpPr>
        <p:spPr>
          <a:xfrm>
            <a:off x="3837112" y="2759918"/>
            <a:ext cx="228600" cy="228600"/>
          </a:xfrm>
          <a:prstGeom prst="star5">
            <a:avLst>
              <a:gd name="adj" fmla="val 31158"/>
              <a:gd name="hf" fmla="val 105146"/>
              <a:gd name="vf" fmla="val 110557"/>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3" name="5-Point Star 12"/>
          <p:cNvSpPr/>
          <p:nvPr/>
        </p:nvSpPr>
        <p:spPr>
          <a:xfrm>
            <a:off x="1055812" y="5350718"/>
            <a:ext cx="228600" cy="228600"/>
          </a:xfrm>
          <a:prstGeom prst="star5">
            <a:avLst>
              <a:gd name="adj" fmla="val 31158"/>
              <a:gd name="hf" fmla="val 105146"/>
              <a:gd name="vf" fmla="val 110557"/>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5-Point Star 13"/>
          <p:cNvSpPr/>
          <p:nvPr/>
        </p:nvSpPr>
        <p:spPr>
          <a:xfrm>
            <a:off x="1665412" y="5655518"/>
            <a:ext cx="228600" cy="228600"/>
          </a:xfrm>
          <a:prstGeom prst="star5">
            <a:avLst>
              <a:gd name="adj" fmla="val 31158"/>
              <a:gd name="hf" fmla="val 105146"/>
              <a:gd name="vf" fmla="val 110557"/>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5" name="5-Point Star 14"/>
          <p:cNvSpPr/>
          <p:nvPr/>
        </p:nvSpPr>
        <p:spPr>
          <a:xfrm>
            <a:off x="5170612" y="4436318"/>
            <a:ext cx="228600" cy="228600"/>
          </a:xfrm>
          <a:prstGeom prst="star5">
            <a:avLst>
              <a:gd name="adj" fmla="val 31158"/>
              <a:gd name="hf" fmla="val 105146"/>
              <a:gd name="vf" fmla="val 110557"/>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cxnSp>
        <p:nvCxnSpPr>
          <p:cNvPr id="16" name="Curved Connector 15"/>
          <p:cNvCxnSpPr>
            <a:endCxn id="15" idx="1"/>
          </p:cNvCxnSpPr>
          <p:nvPr/>
        </p:nvCxnSpPr>
        <p:spPr>
          <a:xfrm rot="16200000" flipH="1">
            <a:off x="3793456" y="3146478"/>
            <a:ext cx="1535115" cy="1219198"/>
          </a:xfrm>
          <a:prstGeom prst="curvedConnector2">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17" name="Curved Connector 16"/>
          <p:cNvCxnSpPr>
            <a:stCxn id="11" idx="2"/>
            <a:endCxn id="15" idx="1"/>
          </p:cNvCxnSpPr>
          <p:nvPr/>
        </p:nvCxnSpPr>
        <p:spPr>
          <a:xfrm rot="16200000" flipH="1">
            <a:off x="3529532" y="2882555"/>
            <a:ext cx="1878018" cy="1404141"/>
          </a:xfrm>
          <a:prstGeom prst="curvedConnector2">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18" name="Curved Connector 17"/>
          <p:cNvCxnSpPr>
            <a:stCxn id="15" idx="1"/>
            <a:endCxn id="14" idx="0"/>
          </p:cNvCxnSpPr>
          <p:nvPr/>
        </p:nvCxnSpPr>
        <p:spPr>
          <a:xfrm rot="10800000" flipV="1">
            <a:off x="1779712" y="4523634"/>
            <a:ext cx="3390900" cy="1131883"/>
          </a:xfrm>
          <a:prstGeom prst="curvedConnector2">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cxnSp>
        <p:nvCxnSpPr>
          <p:cNvPr id="19" name="Curved Connector 18"/>
          <p:cNvCxnSpPr>
            <a:stCxn id="13" idx="0"/>
            <a:endCxn id="15" idx="1"/>
          </p:cNvCxnSpPr>
          <p:nvPr/>
        </p:nvCxnSpPr>
        <p:spPr>
          <a:xfrm rot="5400000" flipH="1" flipV="1">
            <a:off x="2756821" y="2936927"/>
            <a:ext cx="827083" cy="4000500"/>
          </a:xfrm>
          <a:prstGeom prst="curvedConnector2">
            <a:avLst/>
          </a:prstGeom>
          <a:ln>
            <a:solidFill>
              <a:srgbClr val="FF0000"/>
            </a:solidFill>
            <a:headEnd type="arrow"/>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45694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4294967295"/>
          </p:nvPr>
        </p:nvSpPr>
        <p:spPr>
          <a:xfrm>
            <a:off x="385011" y="1300927"/>
            <a:ext cx="8393230" cy="4949401"/>
          </a:xfrm>
        </p:spPr>
        <p:txBody>
          <a:bodyPr>
            <a:normAutofit lnSpcReduction="10000"/>
          </a:bodyPr>
          <a:lstStyle/>
          <a:p>
            <a:pPr algn="ctr" eaLnBrk="1" hangingPunct="1"/>
            <a:r>
              <a:rPr lang="en-US" sz="1800" b="1" i="1" dirty="0" smtClean="0">
                <a:solidFill>
                  <a:srgbClr val="2C268A"/>
                </a:solidFill>
                <a:latin typeface="Trebuchet MS" pitchFamily="34" charset="0"/>
              </a:rPr>
              <a:t>De </a:t>
            </a:r>
            <a:r>
              <a:rPr lang="en-US" sz="1800" b="1" i="1" dirty="0" err="1" smtClean="0">
                <a:solidFill>
                  <a:srgbClr val="2C268A"/>
                </a:solidFill>
                <a:latin typeface="Trebuchet MS" pitchFamily="34" charset="0"/>
              </a:rPr>
              <a:t>ce</a:t>
            </a:r>
            <a:r>
              <a:rPr lang="en-US" sz="1800" b="1" i="1" dirty="0" smtClean="0">
                <a:solidFill>
                  <a:srgbClr val="2C268A"/>
                </a:solidFill>
                <a:latin typeface="Trebuchet MS" pitchFamily="34" charset="0"/>
              </a:rPr>
              <a:t> s</a:t>
            </a:r>
            <a:r>
              <a:rPr lang="ro-RO" sz="1800" b="1" i="1" dirty="0" smtClean="0">
                <a:solidFill>
                  <a:srgbClr val="2C268A"/>
                </a:solidFill>
                <a:latin typeface="Trebuchet MS" pitchFamily="34" charset="0"/>
              </a:rPr>
              <a:t>ă</a:t>
            </a:r>
            <a:r>
              <a:rPr lang="en-US" sz="1800" b="1" i="1" dirty="0" smtClean="0">
                <a:solidFill>
                  <a:srgbClr val="2C268A"/>
                </a:solidFill>
                <a:latin typeface="Trebuchet MS" pitchFamily="34" charset="0"/>
              </a:rPr>
              <a:t> </a:t>
            </a:r>
            <a:r>
              <a:rPr lang="en-US" sz="1800" b="1" i="1" dirty="0" err="1" smtClean="0">
                <a:solidFill>
                  <a:srgbClr val="2C268A"/>
                </a:solidFill>
                <a:latin typeface="Trebuchet MS" pitchFamily="34" charset="0"/>
              </a:rPr>
              <a:t>colabor</a:t>
            </a:r>
            <a:r>
              <a:rPr lang="ro-RO" sz="1800" b="1" i="1" dirty="0" smtClean="0">
                <a:solidFill>
                  <a:srgbClr val="2C268A"/>
                </a:solidFill>
                <a:latin typeface="Trebuchet MS" pitchFamily="34" charset="0"/>
              </a:rPr>
              <a:t>ă</a:t>
            </a:r>
            <a:r>
              <a:rPr lang="en-US" sz="1800" b="1" i="1" dirty="0" smtClean="0">
                <a:solidFill>
                  <a:srgbClr val="2C268A"/>
                </a:solidFill>
                <a:latin typeface="Trebuchet MS" pitchFamily="34" charset="0"/>
              </a:rPr>
              <a:t>m?</a:t>
            </a:r>
            <a:endParaRPr lang="ro-RO" sz="1800" b="1" i="1" dirty="0" smtClean="0">
              <a:solidFill>
                <a:srgbClr val="2C268A"/>
              </a:solidFill>
              <a:latin typeface="Trebuchet MS" pitchFamily="34" charset="0"/>
            </a:endParaRPr>
          </a:p>
          <a:p>
            <a:pPr algn="ctr" eaLnBrk="1" hangingPunct="1"/>
            <a:endParaRPr lang="ro-RO" sz="1800" b="1" i="1" dirty="0" smtClean="0">
              <a:solidFill>
                <a:srgbClr val="2C268A"/>
              </a:solidFill>
              <a:latin typeface="Trebuchet MS" pitchFamily="34" charset="0"/>
            </a:endParaRPr>
          </a:p>
          <a:p>
            <a:pPr eaLnBrk="1" hangingPunct="1">
              <a:buFont typeface="Wingdings" pitchFamily="2" charset="2"/>
              <a:buChar char="Ø"/>
            </a:pPr>
            <a:r>
              <a:rPr lang="en-US" sz="1800" b="1" i="1" dirty="0" err="1" smtClean="0">
                <a:solidFill>
                  <a:srgbClr val="FF0000"/>
                </a:solidFill>
                <a:latin typeface="Trebuchet MS" pitchFamily="34" charset="0"/>
              </a:rPr>
              <a:t>Bolile</a:t>
            </a:r>
            <a:r>
              <a:rPr lang="en-US" sz="1800" b="1" i="1" dirty="0" smtClean="0">
                <a:solidFill>
                  <a:srgbClr val="FF0000"/>
                </a:solidFill>
                <a:latin typeface="Trebuchet MS" pitchFamily="34" charset="0"/>
              </a:rPr>
              <a:t> rare </a:t>
            </a:r>
            <a:r>
              <a:rPr lang="en-US" sz="1800" b="1" i="1" dirty="0" err="1" smtClean="0">
                <a:solidFill>
                  <a:srgbClr val="FF0000"/>
                </a:solidFill>
                <a:latin typeface="Trebuchet MS" pitchFamily="34" charset="0"/>
              </a:rPr>
              <a:t>sunt</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complexe</a:t>
            </a:r>
            <a:r>
              <a:rPr lang="en-US" sz="1800" b="1" i="1" dirty="0" smtClean="0">
                <a:solidFill>
                  <a:srgbClr val="FF0000"/>
                </a:solidFill>
                <a:latin typeface="Trebuchet MS" pitchFamily="34" charset="0"/>
              </a:rPr>
              <a:t> </a:t>
            </a:r>
            <a:r>
              <a:rPr lang="ro-RO" sz="1800" b="1" i="1" dirty="0" smtClean="0">
                <a:solidFill>
                  <a:srgbClr val="FF0000"/>
                </a:solidFill>
                <a:latin typeface="Trebuchet MS" pitchFamily="34" charset="0"/>
              </a:rPr>
              <a:t>ş</a:t>
            </a:r>
            <a:r>
              <a:rPr lang="en-US" sz="1800" b="1" i="1" dirty="0" smtClean="0">
                <a:solidFill>
                  <a:srgbClr val="FF0000"/>
                </a:solidFill>
                <a:latin typeface="Trebuchet MS" pitchFamily="34" charset="0"/>
              </a:rPr>
              <a:t>i </a:t>
            </a:r>
            <a:r>
              <a:rPr lang="en-US" sz="1800" b="1" i="1" dirty="0" err="1" smtClean="0">
                <a:solidFill>
                  <a:srgbClr val="FF0000"/>
                </a:solidFill>
                <a:latin typeface="Trebuchet MS" pitchFamily="34" charset="0"/>
              </a:rPr>
              <a:t>necesit</a:t>
            </a:r>
            <a:r>
              <a:rPr lang="ro-RO" sz="1800" b="1" i="1" dirty="0" smtClean="0">
                <a:solidFill>
                  <a:srgbClr val="FF0000"/>
                </a:solidFill>
                <a:latin typeface="Trebuchet MS" pitchFamily="34" charset="0"/>
              </a:rPr>
              <a:t>ă</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abordare</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interdisciplinar</a:t>
            </a:r>
            <a:r>
              <a:rPr lang="ro-RO" sz="1800" b="1" i="1" dirty="0" smtClean="0">
                <a:solidFill>
                  <a:srgbClr val="FF0000"/>
                </a:solidFill>
                <a:latin typeface="Trebuchet MS" pitchFamily="34" charset="0"/>
              </a:rPr>
              <a:t>ă</a:t>
            </a:r>
            <a:r>
              <a:rPr lang="en-US" sz="1800" b="1" i="1" dirty="0" smtClean="0">
                <a:solidFill>
                  <a:srgbClr val="FF0000"/>
                </a:solidFill>
                <a:latin typeface="Trebuchet MS" pitchFamily="34" charset="0"/>
              </a:rPr>
              <a:t> – </a:t>
            </a:r>
            <a:r>
              <a:rPr lang="en-US" sz="1800" b="1" i="1" dirty="0" err="1" smtClean="0">
                <a:solidFill>
                  <a:srgbClr val="FF0000"/>
                </a:solidFill>
                <a:latin typeface="Trebuchet MS" pitchFamily="34" charset="0"/>
              </a:rPr>
              <a:t>expertiza</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fiec</a:t>
            </a:r>
            <a:r>
              <a:rPr lang="ro-RO" sz="1800" b="1" i="1" dirty="0" smtClean="0">
                <a:solidFill>
                  <a:srgbClr val="FF0000"/>
                </a:solidFill>
                <a:latin typeface="Trebuchet MS" pitchFamily="34" charset="0"/>
              </a:rPr>
              <a:t>ă</a:t>
            </a:r>
            <a:r>
              <a:rPr lang="en-US" sz="1800" b="1" i="1" dirty="0" err="1" smtClean="0">
                <a:solidFill>
                  <a:srgbClr val="FF0000"/>
                </a:solidFill>
                <a:latin typeface="Trebuchet MS" pitchFamily="34" charset="0"/>
              </a:rPr>
              <a:t>ruia</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dintre</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noi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conteaz</a:t>
            </a:r>
            <a:r>
              <a:rPr lang="ro-RO" sz="1800" b="1" i="1" dirty="0" smtClean="0">
                <a:solidFill>
                  <a:srgbClr val="FF0000"/>
                </a:solidFill>
                <a:latin typeface="Trebuchet MS" pitchFamily="34" charset="0"/>
              </a:rPr>
              <a:t>ă</a:t>
            </a:r>
            <a:r>
              <a:rPr lang="en-US" sz="1800" b="1" i="1" dirty="0" smtClean="0">
                <a:solidFill>
                  <a:srgbClr val="FF0000"/>
                </a:solidFill>
                <a:latin typeface="Trebuchet MS" pitchFamily="34" charset="0"/>
              </a:rPr>
              <a:t>;</a:t>
            </a:r>
          </a:p>
          <a:p>
            <a:pPr eaLnBrk="1" hangingPunct="1">
              <a:buFont typeface="Wingdings" pitchFamily="2" charset="2"/>
              <a:buChar char="Ø"/>
            </a:pPr>
            <a:r>
              <a:rPr lang="en-US" sz="1800" b="1" i="1" dirty="0" smtClean="0">
                <a:solidFill>
                  <a:srgbClr val="FF0000"/>
                </a:solidFill>
                <a:latin typeface="Trebuchet MS" pitchFamily="34" charset="0"/>
              </a:rPr>
              <a:t>Este </a:t>
            </a:r>
            <a:r>
              <a:rPr lang="en-US" sz="1800" b="1" i="1" dirty="0" err="1" smtClean="0">
                <a:solidFill>
                  <a:srgbClr val="FF0000"/>
                </a:solidFill>
                <a:latin typeface="Trebuchet MS" pitchFamily="34" charset="0"/>
              </a:rPr>
              <a:t>necesar</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sa</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identificam</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solutii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eficiente</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si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servicii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accesibile</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si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potrivite</a:t>
            </a:r>
            <a:r>
              <a:rPr lang="en-US" sz="1800" b="1" i="1" dirty="0" smtClean="0">
                <a:solidFill>
                  <a:srgbClr val="FF0000"/>
                </a:solidFill>
                <a:latin typeface="Trebuchet MS" pitchFamily="34" charset="0"/>
              </a:rPr>
              <a:t>;</a:t>
            </a:r>
          </a:p>
          <a:p>
            <a:pPr eaLnBrk="1" hangingPunct="1">
              <a:buFont typeface="Wingdings" pitchFamily="2" charset="2"/>
              <a:buChar char="Ø"/>
            </a:pPr>
            <a:r>
              <a:rPr lang="en-US" sz="1800" b="1" i="1" dirty="0" err="1" smtClean="0">
                <a:solidFill>
                  <a:srgbClr val="FF0000"/>
                </a:solidFill>
                <a:latin typeface="Trebuchet MS" pitchFamily="34" charset="0"/>
              </a:rPr>
              <a:t>Putem</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contribui</a:t>
            </a:r>
            <a:r>
              <a:rPr lang="en-US" sz="1800" b="1" i="1" dirty="0" smtClean="0">
                <a:solidFill>
                  <a:srgbClr val="FF0000"/>
                </a:solidFill>
                <a:latin typeface="Trebuchet MS" pitchFamily="34" charset="0"/>
              </a:rPr>
              <a:t> la </a:t>
            </a:r>
            <a:r>
              <a:rPr lang="en-US" sz="1800" b="1" i="1" dirty="0" err="1" smtClean="0">
                <a:solidFill>
                  <a:srgbClr val="FF0000"/>
                </a:solidFill>
                <a:latin typeface="Trebuchet MS" pitchFamily="34" charset="0"/>
              </a:rPr>
              <a:t>imbunatatirea</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calitatii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vietii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pacintilor</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prin</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colaborare</a:t>
            </a:r>
            <a:r>
              <a:rPr lang="en-US" sz="1800" b="1" i="1" dirty="0" smtClean="0">
                <a:solidFill>
                  <a:srgbClr val="FF0000"/>
                </a:solidFill>
                <a:latin typeface="Trebuchet MS" pitchFamily="34" charset="0"/>
              </a:rPr>
              <a:t>;</a:t>
            </a:r>
          </a:p>
          <a:p>
            <a:pPr eaLnBrk="1" hangingPunct="1">
              <a:buFont typeface="Wingdings" pitchFamily="2" charset="2"/>
              <a:buChar char="Ø"/>
            </a:pPr>
            <a:r>
              <a:rPr lang="en-US" sz="1800" b="1" i="1" dirty="0" err="1" smtClean="0">
                <a:solidFill>
                  <a:srgbClr val="FF0000"/>
                </a:solidFill>
                <a:latin typeface="Trebuchet MS" pitchFamily="34" charset="0"/>
              </a:rPr>
              <a:t>Putem</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identifica</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elemente</a:t>
            </a:r>
            <a:r>
              <a:rPr lang="en-US" sz="1800" b="1" i="1" dirty="0" smtClean="0">
                <a:solidFill>
                  <a:srgbClr val="FF0000"/>
                </a:solidFill>
                <a:latin typeface="Trebuchet MS" pitchFamily="34" charset="0"/>
              </a:rPr>
              <a:t> in </a:t>
            </a:r>
            <a:r>
              <a:rPr lang="en-US" sz="1800" b="1" i="1" dirty="0" err="1" smtClean="0">
                <a:solidFill>
                  <a:srgbClr val="FF0000"/>
                </a:solidFill>
                <a:latin typeface="Trebuchet MS" pitchFamily="34" charset="0"/>
              </a:rPr>
              <a:t>cadrul</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circuitului</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pacientilor</a:t>
            </a:r>
            <a:r>
              <a:rPr lang="en-US" sz="1800" b="1" i="1" dirty="0" smtClean="0">
                <a:solidFill>
                  <a:srgbClr val="FF0000"/>
                </a:solidFill>
                <a:latin typeface="Trebuchet MS" pitchFamily="34" charset="0"/>
              </a:rPr>
              <a:t> cu BR in </a:t>
            </a:r>
            <a:r>
              <a:rPr lang="en-US" sz="1800" b="1" i="1" dirty="0" err="1" smtClean="0">
                <a:solidFill>
                  <a:srgbClr val="FF0000"/>
                </a:solidFill>
                <a:latin typeface="Trebuchet MS" pitchFamily="34" charset="0"/>
              </a:rPr>
              <a:t>regiunea</a:t>
            </a:r>
            <a:r>
              <a:rPr lang="en-US" sz="1800" b="1" i="1" dirty="0" smtClean="0">
                <a:solidFill>
                  <a:srgbClr val="FF0000"/>
                </a:solidFill>
                <a:latin typeface="Trebuchet MS" pitchFamily="34" charset="0"/>
              </a:rPr>
              <a:t> de NV</a:t>
            </a:r>
          </a:p>
          <a:p>
            <a:pPr algn="ctr" eaLnBrk="1" hangingPunct="1">
              <a:buFont typeface="Wingdings" pitchFamily="2" charset="2"/>
              <a:buChar char="Ø"/>
            </a:pPr>
            <a:endParaRPr lang="en-US" sz="1800" b="1" i="1" dirty="0" smtClean="0">
              <a:solidFill>
                <a:srgbClr val="2C268A"/>
              </a:solidFill>
              <a:latin typeface="Trebuchet MS" pitchFamily="34" charset="0"/>
            </a:endParaRPr>
          </a:p>
          <a:p>
            <a:pPr algn="ctr" eaLnBrk="1" hangingPunct="1">
              <a:buFont typeface="Wingdings" pitchFamily="2" charset="2"/>
              <a:buChar char="Ø"/>
            </a:pPr>
            <a:r>
              <a:rPr lang="en-US" sz="1800" b="1" i="1" dirty="0" smtClean="0">
                <a:solidFill>
                  <a:srgbClr val="2C268A"/>
                </a:solidFill>
                <a:latin typeface="Trebuchet MS" pitchFamily="34" charset="0"/>
              </a:rPr>
              <a:t>Cum? </a:t>
            </a:r>
          </a:p>
          <a:p>
            <a:pPr eaLnBrk="1" hangingPunct="1">
              <a:buFont typeface="Wingdings" pitchFamily="2" charset="2"/>
              <a:buChar char="Ø"/>
            </a:pPr>
            <a:r>
              <a:rPr lang="en-US" sz="1800" b="1" i="1" dirty="0" err="1" smtClean="0">
                <a:solidFill>
                  <a:srgbClr val="FF0000"/>
                </a:solidFill>
                <a:latin typeface="Trebuchet MS" pitchFamily="34" charset="0"/>
              </a:rPr>
              <a:t>Expertiz</a:t>
            </a:r>
            <a:r>
              <a:rPr lang="ro-RO" sz="1800" b="1" i="1" dirty="0" smtClean="0">
                <a:solidFill>
                  <a:srgbClr val="FF0000"/>
                </a:solidFill>
                <a:latin typeface="Trebuchet MS" pitchFamily="34" charset="0"/>
              </a:rPr>
              <a:t>ă</a:t>
            </a:r>
            <a:r>
              <a:rPr lang="en-US" sz="1800" b="1" i="1" dirty="0" smtClean="0">
                <a:solidFill>
                  <a:srgbClr val="FF0000"/>
                </a:solidFill>
                <a:latin typeface="Trebuchet MS" pitchFamily="34" charset="0"/>
              </a:rPr>
              <a:t> </a:t>
            </a:r>
          </a:p>
          <a:p>
            <a:pPr eaLnBrk="1" hangingPunct="1">
              <a:buFont typeface="Wingdings" pitchFamily="2" charset="2"/>
              <a:buChar char="Ø"/>
            </a:pPr>
            <a:r>
              <a:rPr lang="en-US" sz="1800" b="1" i="1" dirty="0" err="1" smtClean="0">
                <a:solidFill>
                  <a:srgbClr val="FF0000"/>
                </a:solidFill>
                <a:latin typeface="Trebuchet MS" pitchFamily="34" charset="0"/>
              </a:rPr>
              <a:t>Sustinerea</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unor</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proiecte</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comune</a:t>
            </a:r>
            <a:r>
              <a:rPr lang="en-US" sz="1800" b="1" i="1" dirty="0" smtClean="0">
                <a:solidFill>
                  <a:srgbClr val="FF0000"/>
                </a:solidFill>
                <a:latin typeface="Trebuchet MS" pitchFamily="34" charset="0"/>
              </a:rPr>
              <a:t> </a:t>
            </a:r>
          </a:p>
          <a:p>
            <a:pPr eaLnBrk="1" hangingPunct="1">
              <a:buFont typeface="Wingdings" pitchFamily="2" charset="2"/>
              <a:buChar char="Ø"/>
            </a:pPr>
            <a:r>
              <a:rPr lang="en-US" sz="1800" b="1" i="1" dirty="0" err="1" smtClean="0">
                <a:solidFill>
                  <a:srgbClr val="FF0000"/>
                </a:solidFill>
                <a:latin typeface="Trebuchet MS" pitchFamily="34" charset="0"/>
              </a:rPr>
              <a:t>Orientarea</a:t>
            </a:r>
            <a:r>
              <a:rPr lang="en-US" sz="1800" b="1" i="1" dirty="0" smtClean="0">
                <a:solidFill>
                  <a:srgbClr val="FF0000"/>
                </a:solidFill>
                <a:latin typeface="Trebuchet MS" pitchFamily="34" charset="0"/>
              </a:rPr>
              <a:t> </a:t>
            </a:r>
            <a:r>
              <a:rPr lang="en-US" sz="1800" b="1" i="1" dirty="0" err="1" smtClean="0">
                <a:solidFill>
                  <a:srgbClr val="FF0000"/>
                </a:solidFill>
                <a:latin typeface="Trebuchet MS" pitchFamily="34" charset="0"/>
              </a:rPr>
              <a:t>pacien</a:t>
            </a:r>
            <a:r>
              <a:rPr lang="ro-RO" sz="1800" b="1" i="1" dirty="0" smtClean="0">
                <a:solidFill>
                  <a:srgbClr val="FF0000"/>
                </a:solidFill>
                <a:latin typeface="Trebuchet MS" pitchFamily="34" charset="0"/>
              </a:rPr>
              <a:t>ţ</a:t>
            </a:r>
            <a:r>
              <a:rPr lang="en-US" sz="1800" b="1" i="1" dirty="0" err="1" smtClean="0">
                <a:solidFill>
                  <a:srgbClr val="FF0000"/>
                </a:solidFill>
                <a:latin typeface="Trebuchet MS" pitchFamily="34" charset="0"/>
              </a:rPr>
              <a:t>ilor</a:t>
            </a:r>
            <a:r>
              <a:rPr lang="en-US" sz="1800" b="1" i="1" dirty="0" smtClean="0">
                <a:solidFill>
                  <a:srgbClr val="FF0000"/>
                </a:solidFill>
                <a:latin typeface="Trebuchet MS" pitchFamily="34" charset="0"/>
              </a:rPr>
              <a:t> cu </a:t>
            </a:r>
            <a:r>
              <a:rPr lang="en-US" sz="1800" b="1" i="1" dirty="0" err="1" smtClean="0">
                <a:solidFill>
                  <a:srgbClr val="FF0000"/>
                </a:solidFill>
                <a:latin typeface="Trebuchet MS" pitchFamily="34" charset="0"/>
              </a:rPr>
              <a:t>boli</a:t>
            </a:r>
            <a:r>
              <a:rPr lang="en-US" sz="1800" b="1" i="1" dirty="0" smtClean="0">
                <a:solidFill>
                  <a:srgbClr val="FF0000"/>
                </a:solidFill>
                <a:latin typeface="Trebuchet MS" pitchFamily="34" charset="0"/>
              </a:rPr>
              <a:t> rare</a:t>
            </a:r>
          </a:p>
          <a:p>
            <a:pPr eaLnBrk="1" hangingPunct="1">
              <a:buFont typeface="Wingdings" pitchFamily="2" charset="2"/>
              <a:buChar char="Ø"/>
            </a:pPr>
            <a:endParaRPr lang="en-US" sz="1800" b="1" i="1" dirty="0" smtClean="0">
              <a:solidFill>
                <a:srgbClr val="FF0000"/>
              </a:solidFill>
              <a:latin typeface="Trebuchet MS" pitchFamily="34" charset="0"/>
            </a:endParaRPr>
          </a:p>
          <a:p>
            <a:pPr lvl="4" eaLnBrk="1" hangingPunct="1">
              <a:buFont typeface="Wingdings" pitchFamily="2" charset="2"/>
              <a:buChar char="Ø"/>
            </a:pPr>
            <a:r>
              <a:rPr lang="en-US" sz="1800" b="1" dirty="0" smtClean="0">
                <a:latin typeface="Trebuchet MS" pitchFamily="34" charset="0"/>
                <a:hlinkClick r:id="rId2"/>
              </a:rPr>
              <a:t>http://www.youtube.com/watch?v=GDPuTzBVhW0</a:t>
            </a:r>
            <a:endParaRPr lang="en-US" sz="1800" b="1" i="1" dirty="0" smtClean="0">
              <a:solidFill>
                <a:srgbClr val="FF0000"/>
              </a:solidFill>
              <a:latin typeface="Trebuchet MS" pitchFamily="34" charset="0"/>
            </a:endParaRPr>
          </a:p>
          <a:p>
            <a:pPr eaLnBrk="1" hangingPunct="1">
              <a:buFont typeface="Wingdings" pitchFamily="2" charset="2"/>
              <a:buChar char="Ø"/>
            </a:pPr>
            <a:endParaRPr lang="en-US" sz="1800" b="1" i="1" dirty="0" smtClean="0">
              <a:solidFill>
                <a:srgbClr val="2C268A"/>
              </a:solidFill>
              <a:latin typeface="Trebuchet MS" pitchFamily="34" charset="0"/>
            </a:endParaRPr>
          </a:p>
        </p:txBody>
      </p:sp>
      <p:pic>
        <p:nvPicPr>
          <p:cNvPr id="409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247" y="4235621"/>
            <a:ext cx="2479675" cy="128270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Mul</a:t>
            </a:r>
            <a:r>
              <a:rPr lang="ro-RO"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ţ</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umesc</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Gill Sans" charset="0"/>
            </a:endParaRPr>
          </a:p>
        </p:txBody>
      </p:sp>
    </p:spTree>
    <p:extLst>
      <p:ext uri="{BB962C8B-B14F-4D97-AF65-F5344CB8AC3E}">
        <p14:creationId xmlns:p14="http://schemas.microsoft.com/office/powerpoint/2010/main" val="2228290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err="1" smtClean="0">
                <a:solidFill>
                  <a:srgbClr val="00218C"/>
                </a:solidFill>
              </a:rPr>
              <a:t>Îmbunătățirea</a:t>
            </a:r>
            <a:r>
              <a:rPr lang="en-US" sz="2400" dirty="0" smtClean="0">
                <a:solidFill>
                  <a:srgbClr val="00218C"/>
                </a:solidFill>
              </a:rPr>
              <a:t> </a:t>
            </a:r>
            <a:r>
              <a:rPr lang="en-US" sz="2400" dirty="0" err="1" smtClean="0">
                <a:solidFill>
                  <a:srgbClr val="00218C"/>
                </a:solidFill>
              </a:rPr>
              <a:t>accesului</a:t>
            </a:r>
            <a:r>
              <a:rPr lang="en-US" sz="2400" dirty="0" smtClean="0">
                <a:solidFill>
                  <a:srgbClr val="00218C"/>
                </a:solidFill>
              </a:rPr>
              <a:t> </a:t>
            </a:r>
            <a:r>
              <a:rPr lang="en-US" sz="2400" dirty="0">
                <a:solidFill>
                  <a:srgbClr val="00218C"/>
                </a:solidFill>
              </a:rPr>
              <a:t>la </a:t>
            </a:r>
            <a:r>
              <a:rPr lang="en-US" sz="2400" dirty="0" err="1">
                <a:solidFill>
                  <a:srgbClr val="00218C"/>
                </a:solidFill>
              </a:rPr>
              <a:t>servicii</a:t>
            </a:r>
            <a:r>
              <a:rPr lang="en-US" sz="2400" dirty="0">
                <a:solidFill>
                  <a:srgbClr val="00218C"/>
                </a:solidFill>
              </a:rPr>
              <a:t> </a:t>
            </a:r>
            <a:r>
              <a:rPr lang="en-US" sz="2400" dirty="0" err="1">
                <a:solidFill>
                  <a:srgbClr val="00218C"/>
                </a:solidFill>
              </a:rPr>
              <a:t>sociale</a:t>
            </a:r>
            <a:r>
              <a:rPr lang="en-US" sz="2400" dirty="0">
                <a:solidFill>
                  <a:srgbClr val="00218C"/>
                </a:solidFill>
              </a:rPr>
              <a:t> </a:t>
            </a:r>
            <a:r>
              <a:rPr lang="en-US" sz="2400" dirty="0" err="1">
                <a:solidFill>
                  <a:srgbClr val="00218C"/>
                </a:solidFill>
              </a:rPr>
              <a:t>specializate</a:t>
            </a:r>
            <a:r>
              <a:rPr lang="en-US" sz="2400" dirty="0">
                <a:solidFill>
                  <a:srgbClr val="00218C"/>
                </a:solidFill>
              </a:rPr>
              <a:t> </a:t>
            </a:r>
            <a:r>
              <a:rPr lang="en-US" sz="2400" dirty="0" err="1">
                <a:solidFill>
                  <a:srgbClr val="00218C"/>
                </a:solidFill>
              </a:rPr>
              <a:t>pentru</a:t>
            </a:r>
            <a:r>
              <a:rPr lang="en-US" sz="2400" dirty="0">
                <a:solidFill>
                  <a:srgbClr val="00218C"/>
                </a:solidFill>
              </a:rPr>
              <a:t> </a:t>
            </a:r>
            <a:r>
              <a:rPr lang="en-US" sz="2400" dirty="0" err="1">
                <a:solidFill>
                  <a:srgbClr val="00218C"/>
                </a:solidFill>
              </a:rPr>
              <a:t>persoanele</a:t>
            </a:r>
            <a:r>
              <a:rPr lang="en-US" sz="2400" dirty="0">
                <a:solidFill>
                  <a:srgbClr val="00218C"/>
                </a:solidFill>
              </a:rPr>
              <a:t> cu </a:t>
            </a:r>
            <a:r>
              <a:rPr lang="en-US" sz="2400" dirty="0" err="1">
                <a:solidFill>
                  <a:srgbClr val="00218C"/>
                </a:solidFill>
              </a:rPr>
              <a:t>dizabilități</a:t>
            </a:r>
            <a:r>
              <a:rPr lang="en-US" sz="2400" dirty="0">
                <a:solidFill>
                  <a:srgbClr val="00218C"/>
                </a:solidFill>
              </a:rPr>
              <a:t> </a:t>
            </a:r>
            <a:r>
              <a:rPr lang="en-US" sz="2400" dirty="0" err="1">
                <a:solidFill>
                  <a:srgbClr val="00218C"/>
                </a:solidFill>
              </a:rPr>
              <a:t>produse</a:t>
            </a:r>
            <a:r>
              <a:rPr lang="en-US" sz="2400" dirty="0">
                <a:solidFill>
                  <a:srgbClr val="00218C"/>
                </a:solidFill>
              </a:rPr>
              <a:t> de </a:t>
            </a:r>
            <a:r>
              <a:rPr lang="en-US" sz="2400" dirty="0" err="1">
                <a:solidFill>
                  <a:srgbClr val="00218C"/>
                </a:solidFill>
              </a:rPr>
              <a:t>boli</a:t>
            </a:r>
            <a:r>
              <a:rPr lang="en-US" sz="2400" dirty="0">
                <a:solidFill>
                  <a:srgbClr val="00218C"/>
                </a:solidFill>
              </a:rPr>
              <a:t> rare din </a:t>
            </a:r>
            <a:r>
              <a:rPr lang="en-US" sz="2400" dirty="0" err="1">
                <a:solidFill>
                  <a:srgbClr val="00218C"/>
                </a:solidFill>
              </a:rPr>
              <a:t>România</a:t>
            </a:r>
            <a:r>
              <a:rPr lang="en-US" sz="2400" dirty="0">
                <a:solidFill>
                  <a:srgbClr val="00218C"/>
                </a:solidFill>
              </a:rPr>
              <a:t>.</a:t>
            </a:r>
          </a:p>
          <a:p>
            <a:pPr marL="0" indent="0">
              <a:buNone/>
            </a:pPr>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145" y="2349661"/>
            <a:ext cx="5206655" cy="368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199" y="2268638"/>
            <a:ext cx="3022946" cy="3693319"/>
          </a:xfrm>
          <a:prstGeom prst="rect">
            <a:avLst/>
          </a:prstGeom>
          <a:noFill/>
        </p:spPr>
        <p:txBody>
          <a:bodyPr wrap="square" rtlCol="0">
            <a:spAutoFit/>
          </a:bodyPr>
          <a:lstStyle/>
          <a:p>
            <a:pPr algn="ctr"/>
            <a:r>
              <a:rPr lang="en-US" i="1" dirty="0" err="1">
                <a:solidFill>
                  <a:srgbClr val="FF0000"/>
                </a:solidFill>
                <a:effectLst>
                  <a:outerShdw blurRad="38100" dist="38100" dir="2700000" algn="tl">
                    <a:srgbClr val="000000">
                      <a:alpha val="43137"/>
                    </a:srgbClr>
                  </a:outerShdw>
                </a:effectLst>
              </a:rPr>
              <a:t>Perioada</a:t>
            </a:r>
            <a:r>
              <a:rPr lang="en-US" i="1" dirty="0">
                <a:solidFill>
                  <a:srgbClr val="FF0000"/>
                </a:solidFill>
                <a:effectLst>
                  <a:outerShdw blurRad="38100" dist="38100" dir="2700000" algn="tl">
                    <a:srgbClr val="000000">
                      <a:alpha val="43137"/>
                    </a:srgbClr>
                  </a:outerShdw>
                </a:effectLst>
              </a:rPr>
              <a:t> de </a:t>
            </a:r>
            <a:r>
              <a:rPr lang="en-US" i="1" dirty="0" err="1">
                <a:solidFill>
                  <a:srgbClr val="FF0000"/>
                </a:solidFill>
                <a:effectLst>
                  <a:outerShdw blurRad="38100" dist="38100" dir="2700000" algn="tl">
                    <a:srgbClr val="000000">
                      <a:alpha val="43137"/>
                    </a:srgbClr>
                  </a:outerShdw>
                </a:effectLst>
              </a:rPr>
              <a:t>implementare</a:t>
            </a:r>
            <a:r>
              <a:rPr lang="en-US" i="1" dirty="0">
                <a:solidFill>
                  <a:srgbClr val="FF0000"/>
                </a:solidFill>
                <a:effectLst>
                  <a:outerShdw blurRad="38100" dist="38100" dir="2700000" algn="tl">
                    <a:srgbClr val="000000">
                      <a:alpha val="43137"/>
                    </a:srgbClr>
                  </a:outerShdw>
                </a:effectLst>
              </a:rPr>
              <a:t> a </a:t>
            </a:r>
            <a:r>
              <a:rPr lang="en-US" i="1" dirty="0" err="1" smtClean="0">
                <a:solidFill>
                  <a:srgbClr val="FF0000"/>
                </a:solidFill>
                <a:effectLst>
                  <a:outerShdw blurRad="38100" dist="38100" dir="2700000" algn="tl">
                    <a:srgbClr val="000000">
                      <a:alpha val="43137"/>
                    </a:srgbClr>
                  </a:outerShdw>
                </a:effectLst>
              </a:rPr>
              <a:t>proiectului</a:t>
            </a:r>
            <a:r>
              <a:rPr lang="en-US" i="1" dirty="0" smtClean="0">
                <a:solidFill>
                  <a:srgbClr val="FF0000"/>
                </a:solidFill>
                <a:effectLst>
                  <a:outerShdw blurRad="38100" dist="38100" dir="2700000" algn="tl">
                    <a:srgbClr val="000000">
                      <a:alpha val="43137"/>
                    </a:srgbClr>
                  </a:outerShdw>
                </a:effectLst>
              </a:rPr>
              <a:t> </a:t>
            </a:r>
            <a:r>
              <a:rPr lang="en-US" i="1" dirty="0" err="1">
                <a:solidFill>
                  <a:srgbClr val="FF0000"/>
                </a:solidFill>
                <a:effectLst>
                  <a:outerShdw blurRad="38100" dist="38100" dir="2700000" algn="tl">
                    <a:srgbClr val="000000">
                      <a:alpha val="43137"/>
                    </a:srgbClr>
                  </a:outerShdw>
                </a:effectLst>
              </a:rPr>
              <a:t>este</a:t>
            </a:r>
            <a:r>
              <a:rPr lang="en-US" i="1" dirty="0">
                <a:solidFill>
                  <a:srgbClr val="FF0000"/>
                </a:solidFill>
                <a:effectLst>
                  <a:outerShdw blurRad="38100" dist="38100" dir="2700000" algn="tl">
                    <a:srgbClr val="000000">
                      <a:alpha val="43137"/>
                    </a:srgbClr>
                  </a:outerShdw>
                </a:effectLst>
              </a:rPr>
              <a:t> </a:t>
            </a:r>
            <a:r>
              <a:rPr lang="en-US" i="1" dirty="0" smtClean="0">
                <a:solidFill>
                  <a:srgbClr val="FF0000"/>
                </a:solidFill>
                <a:effectLst>
                  <a:outerShdw blurRad="38100" dist="38100" dir="2700000" algn="tl">
                    <a:srgbClr val="000000">
                      <a:alpha val="43137"/>
                    </a:srgbClr>
                  </a:outerShdw>
                </a:effectLst>
              </a:rPr>
              <a:t>de</a:t>
            </a:r>
          </a:p>
          <a:p>
            <a:pPr algn="ctr"/>
            <a:r>
              <a:rPr lang="en-US" i="1" dirty="0" smtClean="0">
                <a:solidFill>
                  <a:srgbClr val="FF0000"/>
                </a:solidFill>
                <a:effectLst>
                  <a:outerShdw blurRad="38100" dist="38100" dir="2700000" algn="tl">
                    <a:srgbClr val="000000">
                      <a:alpha val="43137"/>
                    </a:srgbClr>
                  </a:outerShdw>
                </a:effectLst>
              </a:rPr>
              <a:t>14 </a:t>
            </a:r>
            <a:r>
              <a:rPr lang="en-US" i="1" dirty="0" err="1" smtClean="0">
                <a:solidFill>
                  <a:srgbClr val="FF0000"/>
                </a:solidFill>
                <a:effectLst>
                  <a:outerShdw blurRad="38100" dist="38100" dir="2700000" algn="tl">
                    <a:srgbClr val="000000">
                      <a:alpha val="43137"/>
                    </a:srgbClr>
                  </a:outerShdw>
                </a:effectLst>
              </a:rPr>
              <a:t>luni</a:t>
            </a:r>
            <a:r>
              <a:rPr lang="en-US" i="1" dirty="0">
                <a:solidFill>
                  <a:srgbClr val="FF0000"/>
                </a:solidFill>
                <a:effectLst>
                  <a:outerShdw blurRad="38100" dist="38100" dir="2700000" algn="tl">
                    <a:srgbClr val="000000">
                      <a:alpha val="43137"/>
                    </a:srgbClr>
                  </a:outerShdw>
                </a:effectLst>
              </a:rPr>
              <a:t>. </a:t>
            </a:r>
            <a:endParaRPr lang="en-US" i="1" dirty="0" smtClean="0">
              <a:solidFill>
                <a:srgbClr val="FF0000"/>
              </a:solidFill>
              <a:effectLst>
                <a:outerShdw blurRad="38100" dist="38100" dir="2700000" algn="tl">
                  <a:srgbClr val="000000">
                    <a:alpha val="43137"/>
                  </a:srgbClr>
                </a:outerShdw>
              </a:effectLst>
            </a:endParaRPr>
          </a:p>
          <a:p>
            <a:pPr algn="ctr"/>
            <a:r>
              <a:rPr lang="en-US" i="1" dirty="0" err="1" smtClean="0">
                <a:solidFill>
                  <a:srgbClr val="FF0000"/>
                </a:solidFill>
                <a:effectLst>
                  <a:outerShdw blurRad="38100" dist="38100" dir="2700000" algn="tl">
                    <a:srgbClr val="000000">
                      <a:alpha val="43137"/>
                    </a:srgbClr>
                  </a:outerShdw>
                </a:effectLst>
              </a:rPr>
              <a:t>Finan</a:t>
            </a:r>
            <a:r>
              <a:rPr lang="ro-RO" i="1" dirty="0">
                <a:solidFill>
                  <a:srgbClr val="FF0000"/>
                </a:solidFill>
                <a:effectLst>
                  <a:outerShdw blurRad="38100" dist="38100" dir="2700000" algn="tl">
                    <a:srgbClr val="000000">
                      <a:alpha val="43137"/>
                    </a:srgbClr>
                  </a:outerShdw>
                </a:effectLst>
              </a:rPr>
              <a:t>țarea</a:t>
            </a:r>
            <a:r>
              <a:rPr lang="en-US" i="1" dirty="0">
                <a:solidFill>
                  <a:srgbClr val="FF0000"/>
                </a:solidFill>
                <a:effectLst>
                  <a:outerShdw blurRad="38100" dist="38100" dir="2700000" algn="tl">
                    <a:srgbClr val="000000">
                      <a:alpha val="43137"/>
                    </a:srgbClr>
                  </a:outerShdw>
                </a:effectLst>
              </a:rPr>
              <a:t> </a:t>
            </a:r>
            <a:r>
              <a:rPr lang="en-US" i="1" dirty="0" err="1">
                <a:solidFill>
                  <a:srgbClr val="FF0000"/>
                </a:solidFill>
                <a:effectLst>
                  <a:outerShdw blurRad="38100" dist="38100" dir="2700000" algn="tl">
                    <a:srgbClr val="000000">
                      <a:alpha val="43137"/>
                    </a:srgbClr>
                  </a:outerShdw>
                </a:effectLst>
              </a:rPr>
              <a:t>proiectului</a:t>
            </a:r>
            <a:r>
              <a:rPr lang="en-US" i="1" dirty="0">
                <a:solidFill>
                  <a:srgbClr val="FF0000"/>
                </a:solidFill>
                <a:effectLst>
                  <a:outerShdw blurRad="38100" dist="38100" dir="2700000" algn="tl">
                    <a:srgbClr val="000000">
                      <a:alpha val="43137"/>
                    </a:srgbClr>
                  </a:outerShdw>
                </a:effectLst>
              </a:rPr>
              <a:t> </a:t>
            </a:r>
            <a:r>
              <a:rPr lang="en-US" i="1" dirty="0" err="1">
                <a:solidFill>
                  <a:srgbClr val="FF0000"/>
                </a:solidFill>
                <a:effectLst>
                  <a:outerShdw blurRad="38100" dist="38100" dir="2700000" algn="tl">
                    <a:srgbClr val="000000">
                      <a:alpha val="43137"/>
                    </a:srgbClr>
                  </a:outerShdw>
                </a:effectLst>
              </a:rPr>
              <a:t>este</a:t>
            </a:r>
            <a:r>
              <a:rPr lang="en-US" i="1" dirty="0">
                <a:solidFill>
                  <a:srgbClr val="FF0000"/>
                </a:solidFill>
                <a:effectLst>
                  <a:outerShdw blurRad="38100" dist="38100" dir="2700000" algn="tl">
                    <a:srgbClr val="000000">
                      <a:alpha val="43137"/>
                    </a:srgbClr>
                  </a:outerShdw>
                </a:effectLst>
              </a:rPr>
              <a:t> de </a:t>
            </a:r>
            <a:r>
              <a:rPr lang="en-US" b="1" i="1" dirty="0">
                <a:solidFill>
                  <a:srgbClr val="FF0000"/>
                </a:solidFill>
                <a:effectLst>
                  <a:outerShdw blurRad="38100" dist="38100" dir="2700000" algn="tl">
                    <a:srgbClr val="000000">
                      <a:alpha val="43137"/>
                    </a:srgbClr>
                  </a:outerShdw>
                </a:effectLst>
              </a:rPr>
              <a:t>147.867 </a:t>
            </a:r>
            <a:r>
              <a:rPr lang="en-US" b="1" i="1" dirty="0" err="1" smtClean="0">
                <a:solidFill>
                  <a:srgbClr val="FF0000"/>
                </a:solidFill>
                <a:effectLst>
                  <a:outerShdw blurRad="38100" dist="38100" dir="2700000" algn="tl">
                    <a:srgbClr val="000000">
                      <a:alpha val="43137"/>
                    </a:srgbClr>
                  </a:outerShdw>
                </a:effectLst>
              </a:rPr>
              <a:t>eur</a:t>
            </a:r>
            <a:r>
              <a:rPr lang="en-US" i="1" dirty="0" smtClean="0">
                <a:solidFill>
                  <a:srgbClr val="FF0000"/>
                </a:solidFill>
                <a:effectLst>
                  <a:outerShdw blurRad="38100" dist="38100" dir="2700000" algn="tl">
                    <a:srgbClr val="000000">
                      <a:alpha val="43137"/>
                    </a:srgbClr>
                  </a:outerShdw>
                </a:effectLst>
              </a:rPr>
              <a:t>, </a:t>
            </a:r>
            <a:r>
              <a:rPr lang="en-US" i="1" dirty="0" err="1" smtClean="0">
                <a:solidFill>
                  <a:srgbClr val="FF0000"/>
                </a:solidFill>
                <a:effectLst>
                  <a:outerShdw blurRad="38100" dist="38100" dir="2700000" algn="tl">
                    <a:srgbClr val="000000">
                      <a:alpha val="43137"/>
                    </a:srgbClr>
                  </a:outerShdw>
                </a:effectLst>
              </a:rPr>
              <a:t>reprezentând</a:t>
            </a:r>
            <a:r>
              <a:rPr lang="en-US" i="1" dirty="0" smtClean="0">
                <a:solidFill>
                  <a:srgbClr val="FF0000"/>
                </a:solidFill>
                <a:effectLst>
                  <a:outerShdw blurRad="38100" dist="38100" dir="2700000" algn="tl">
                    <a:srgbClr val="000000">
                      <a:alpha val="43137"/>
                    </a:srgbClr>
                  </a:outerShdw>
                </a:effectLst>
              </a:rPr>
              <a:t> 76,85%</a:t>
            </a:r>
          </a:p>
          <a:p>
            <a:pPr algn="ctr"/>
            <a:r>
              <a:rPr lang="en-US" i="1" dirty="0" smtClean="0">
                <a:solidFill>
                  <a:srgbClr val="FF0000"/>
                </a:solidFill>
                <a:effectLst>
                  <a:outerShdw blurRad="38100" dist="38100" dir="2700000" algn="tl">
                    <a:srgbClr val="000000">
                      <a:alpha val="43137"/>
                    </a:srgbClr>
                  </a:outerShdw>
                </a:effectLst>
              </a:rPr>
              <a:t>din total. </a:t>
            </a:r>
          </a:p>
          <a:p>
            <a:pPr algn="ctr"/>
            <a:r>
              <a:rPr lang="en-US" i="1" dirty="0" err="1" smtClean="0">
                <a:solidFill>
                  <a:srgbClr val="FF0000"/>
                </a:solidFill>
                <a:effectLst>
                  <a:outerShdw blurRad="38100" dist="38100" dir="2700000" algn="tl">
                    <a:srgbClr val="000000">
                      <a:alpha val="43137"/>
                    </a:srgbClr>
                  </a:outerShdw>
                </a:effectLst>
              </a:rPr>
              <a:t>Partenerul</a:t>
            </a:r>
            <a:r>
              <a:rPr lang="en-US" i="1" dirty="0" smtClean="0">
                <a:solidFill>
                  <a:srgbClr val="FF0000"/>
                </a:solidFill>
                <a:effectLst>
                  <a:outerShdw blurRad="38100" dist="38100" dir="2700000" algn="tl">
                    <a:srgbClr val="000000">
                      <a:alpha val="43137"/>
                    </a:srgbClr>
                  </a:outerShdw>
                </a:effectLst>
              </a:rPr>
              <a:t> </a:t>
            </a:r>
            <a:r>
              <a:rPr lang="en-US" i="1" dirty="0" err="1">
                <a:solidFill>
                  <a:srgbClr val="FF0000"/>
                </a:solidFill>
                <a:effectLst>
                  <a:outerShdw blurRad="38100" dist="38100" dir="2700000" algn="tl">
                    <a:srgbClr val="000000">
                      <a:alpha val="43137"/>
                    </a:srgbClr>
                  </a:outerShdw>
                </a:effectLst>
              </a:rPr>
              <a:t>nostru</a:t>
            </a:r>
            <a:r>
              <a:rPr lang="en-US" i="1" dirty="0">
                <a:solidFill>
                  <a:srgbClr val="FF0000"/>
                </a:solidFill>
                <a:effectLst>
                  <a:outerShdw blurRad="38100" dist="38100" dir="2700000" algn="tl">
                    <a:srgbClr val="000000">
                      <a:alpha val="43137"/>
                    </a:srgbClr>
                  </a:outerShdw>
                </a:effectLst>
              </a:rPr>
              <a:t> </a:t>
            </a:r>
            <a:r>
              <a:rPr lang="en-US" i="1" dirty="0" err="1">
                <a:solidFill>
                  <a:srgbClr val="FF0000"/>
                </a:solidFill>
                <a:effectLst>
                  <a:outerShdw blurRad="38100" dist="38100" dir="2700000" algn="tl">
                    <a:srgbClr val="000000">
                      <a:alpha val="43137"/>
                    </a:srgbClr>
                  </a:outerShdw>
                </a:effectLst>
              </a:rPr>
              <a:t>în</a:t>
            </a:r>
            <a:r>
              <a:rPr lang="en-US" i="1" dirty="0">
                <a:solidFill>
                  <a:srgbClr val="FF0000"/>
                </a:solidFill>
                <a:effectLst>
                  <a:outerShdw blurRad="38100" dist="38100" dir="2700000" algn="tl">
                    <a:srgbClr val="000000">
                      <a:alpha val="43137"/>
                    </a:srgbClr>
                  </a:outerShdw>
                </a:effectLst>
              </a:rPr>
              <a:t> </a:t>
            </a:r>
            <a:r>
              <a:rPr lang="en-US" i="1" dirty="0" err="1">
                <a:solidFill>
                  <a:srgbClr val="FF0000"/>
                </a:solidFill>
                <a:effectLst>
                  <a:outerShdw blurRad="38100" dist="38100" dir="2700000" algn="tl">
                    <a:srgbClr val="000000">
                      <a:alpha val="43137"/>
                    </a:srgbClr>
                  </a:outerShdw>
                </a:effectLst>
              </a:rPr>
              <a:t>acest</a:t>
            </a:r>
            <a:r>
              <a:rPr lang="en-US" i="1" dirty="0">
                <a:solidFill>
                  <a:srgbClr val="FF0000"/>
                </a:solidFill>
                <a:effectLst>
                  <a:outerShdw blurRad="38100" dist="38100" dir="2700000" algn="tl">
                    <a:srgbClr val="000000">
                      <a:alpha val="43137"/>
                    </a:srgbClr>
                  </a:outerShdw>
                </a:effectLst>
              </a:rPr>
              <a:t> </a:t>
            </a:r>
            <a:r>
              <a:rPr lang="en-US" i="1" dirty="0" err="1">
                <a:solidFill>
                  <a:srgbClr val="FF0000"/>
                </a:solidFill>
                <a:effectLst>
                  <a:outerShdw blurRad="38100" dist="38100" dir="2700000" algn="tl">
                    <a:srgbClr val="000000">
                      <a:alpha val="43137"/>
                    </a:srgbClr>
                  </a:outerShdw>
                </a:effectLst>
              </a:rPr>
              <a:t>proiect</a:t>
            </a:r>
            <a:r>
              <a:rPr lang="en-US" i="1" dirty="0">
                <a:solidFill>
                  <a:srgbClr val="FF0000"/>
                </a:solidFill>
                <a:effectLst>
                  <a:outerShdw blurRad="38100" dist="38100" dir="2700000" algn="tl">
                    <a:srgbClr val="000000">
                      <a:alpha val="43137"/>
                    </a:srgbClr>
                  </a:outerShdw>
                </a:effectLst>
              </a:rPr>
              <a:t> </a:t>
            </a:r>
            <a:r>
              <a:rPr lang="en-US" i="1" dirty="0" err="1" smtClean="0">
                <a:solidFill>
                  <a:srgbClr val="FF0000"/>
                </a:solidFill>
                <a:effectLst>
                  <a:outerShdw blurRad="38100" dist="38100" dir="2700000" algn="tl">
                    <a:srgbClr val="000000">
                      <a:alpha val="43137"/>
                    </a:srgbClr>
                  </a:outerShdw>
                </a:effectLst>
              </a:rPr>
              <a:t>este</a:t>
            </a:r>
            <a:r>
              <a:rPr lang="en-US" i="1" dirty="0" smtClean="0">
                <a:solidFill>
                  <a:srgbClr val="FF0000"/>
                </a:solidFill>
                <a:effectLst>
                  <a:outerShdw blurRad="38100" dist="38100" dir="2700000" algn="tl">
                    <a:srgbClr val="000000">
                      <a:alpha val="43137"/>
                    </a:srgbClr>
                  </a:outerShdw>
                </a:effectLst>
              </a:rPr>
              <a:t> </a:t>
            </a:r>
            <a:r>
              <a:rPr lang="en-US" b="1" i="1" dirty="0" err="1">
                <a:solidFill>
                  <a:srgbClr val="FF0000"/>
                </a:solidFill>
                <a:effectLst>
                  <a:outerShdw blurRad="38100" dist="38100" dir="2700000" algn="tl">
                    <a:srgbClr val="000000">
                      <a:alpha val="43137"/>
                    </a:srgbClr>
                  </a:outerShdw>
                </a:effectLst>
              </a:rPr>
              <a:t>Centrul</a:t>
            </a:r>
            <a:r>
              <a:rPr lang="en-US" b="1" i="1" dirty="0">
                <a:solidFill>
                  <a:srgbClr val="FF0000"/>
                </a:solidFill>
                <a:effectLst>
                  <a:outerShdw blurRad="38100" dist="38100" dir="2700000" algn="tl">
                    <a:srgbClr val="000000">
                      <a:alpha val="43137"/>
                    </a:srgbClr>
                  </a:outerShdw>
                </a:effectLst>
              </a:rPr>
              <a:t> FRAMBU din </a:t>
            </a:r>
            <a:r>
              <a:rPr lang="en-US" b="1" i="1" dirty="0" err="1">
                <a:solidFill>
                  <a:srgbClr val="FF0000"/>
                </a:solidFill>
                <a:effectLst>
                  <a:outerShdw blurRad="38100" dist="38100" dir="2700000" algn="tl">
                    <a:srgbClr val="000000">
                      <a:alpha val="43137"/>
                    </a:srgbClr>
                  </a:outerShdw>
                </a:effectLst>
              </a:rPr>
              <a:t>Norvegia</a:t>
            </a:r>
            <a:r>
              <a:rPr lang="en-US" i="1" dirty="0" smtClean="0">
                <a:solidFill>
                  <a:srgbClr val="FF0000"/>
                </a:solidFill>
                <a:effectLst>
                  <a:outerShdw blurRad="38100" dist="38100" dir="2700000" algn="tl">
                    <a:srgbClr val="000000">
                      <a:alpha val="43137"/>
                    </a:srgbClr>
                  </a:outerShdw>
                </a:effectLst>
              </a:rPr>
              <a:t>.</a:t>
            </a:r>
          </a:p>
          <a:p>
            <a:pPr algn="ctr"/>
            <a:endParaRPr lang="en-US" i="1" dirty="0" smtClean="0">
              <a:solidFill>
                <a:srgbClr val="FF0000"/>
              </a:solidFill>
              <a:effectLst>
                <a:outerShdw blurRad="38100" dist="38100" dir="2700000" algn="tl">
                  <a:srgbClr val="000000">
                    <a:alpha val="43137"/>
                  </a:srgbClr>
                </a:outerShdw>
              </a:effectLst>
            </a:endParaRPr>
          </a:p>
          <a:p>
            <a:pPr algn="ctr"/>
            <a:endParaRPr lang="en-US" dirty="0"/>
          </a:p>
          <a:p>
            <a:pPr algn="ctr"/>
            <a:endParaRPr lang="en-US" dirty="0"/>
          </a:p>
        </p:txBody>
      </p:sp>
      <p:sp>
        <p:nvSpPr>
          <p:cNvPr id="6"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Scopul</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Proiectului</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063859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84790"/>
            <a:ext cx="8458200" cy="5189162"/>
          </a:xfrm>
        </p:spPr>
        <p:txBody>
          <a:bodyPr>
            <a:normAutofit fontScale="55000" lnSpcReduction="20000"/>
          </a:bodyPr>
          <a:lstStyle/>
          <a:p>
            <a:r>
              <a:rPr lang="en-US" sz="3800" dirty="0" err="1" smtClean="0">
                <a:solidFill>
                  <a:srgbClr val="FF0000"/>
                </a:solidFill>
                <a:effectLst>
                  <a:outerShdw blurRad="38100" dist="38100" dir="2700000" algn="tl">
                    <a:srgbClr val="000000">
                      <a:alpha val="43137"/>
                    </a:srgbClr>
                  </a:outerShdw>
                </a:effectLst>
                <a:latin typeface="Cambria" panose="02040503050406030204" pitchFamily="18" charset="0"/>
              </a:rPr>
              <a:t>Bolile</a:t>
            </a:r>
            <a:r>
              <a:rPr lang="en-US" sz="3800" dirty="0" smtClean="0">
                <a:solidFill>
                  <a:srgbClr val="FF0000"/>
                </a:solidFill>
                <a:effectLst>
                  <a:outerShdw blurRad="38100" dist="38100" dir="2700000" algn="tl">
                    <a:srgbClr val="000000">
                      <a:alpha val="43137"/>
                    </a:srgbClr>
                  </a:outerShdw>
                </a:effectLst>
                <a:latin typeface="Cambria" panose="02040503050406030204" pitchFamily="18" charset="0"/>
              </a:rPr>
              <a:t> rare: 5 din 10000</a:t>
            </a:r>
          </a:p>
          <a:p>
            <a:endParaRPr lang="en-US" sz="3800" dirty="0" smtClean="0">
              <a:solidFill>
                <a:schemeClr val="tx2"/>
              </a:solidFill>
              <a:latin typeface="Cambria" panose="02040503050406030204" pitchFamily="18" charset="0"/>
            </a:endParaRPr>
          </a:p>
          <a:p>
            <a:r>
              <a:rPr lang="ro-RO" sz="3800" dirty="0" smtClean="0">
                <a:solidFill>
                  <a:schemeClr val="tx2"/>
                </a:solidFill>
                <a:latin typeface="Cambria" panose="02040503050406030204" pitchFamily="18" charset="0"/>
              </a:rPr>
              <a:t>Evaluarea traseul pacientului afectat de o boală rară</a:t>
            </a:r>
            <a:r>
              <a:rPr lang="en-US" sz="3800" dirty="0" smtClean="0">
                <a:solidFill>
                  <a:schemeClr val="tx2"/>
                </a:solidFill>
                <a:latin typeface="Cambria" panose="02040503050406030204" pitchFamily="18" charset="0"/>
              </a:rPr>
              <a:t>:</a:t>
            </a:r>
            <a:endParaRPr lang="ro-RO" sz="3800" dirty="0" smtClean="0">
              <a:solidFill>
                <a:schemeClr val="tx2"/>
              </a:solidFill>
              <a:latin typeface="Cambria" panose="02040503050406030204" pitchFamily="18" charset="0"/>
            </a:endParaRPr>
          </a:p>
          <a:p>
            <a:endParaRPr lang="ro-RO" sz="3800" dirty="0" smtClean="0">
              <a:latin typeface="Cambria" panose="02040503050406030204" pitchFamily="18" charset="0"/>
            </a:endParaRPr>
          </a:p>
          <a:p>
            <a:endParaRPr lang="ro-RO" dirty="0" smtClean="0">
              <a:latin typeface="Cambria" panose="02040503050406030204" pitchFamily="18" charset="0"/>
            </a:endParaRPr>
          </a:p>
          <a:p>
            <a:endParaRPr lang="ro-RO" dirty="0" smtClean="0">
              <a:latin typeface="Cambria" panose="02040503050406030204" pitchFamily="18" charset="0"/>
            </a:endParaRPr>
          </a:p>
          <a:p>
            <a:pPr algn="just"/>
            <a:endParaRPr lang="en-US" dirty="0" smtClean="0">
              <a:solidFill>
                <a:schemeClr val="tx2"/>
              </a:solidFill>
              <a:latin typeface="Cambria" panose="02040503050406030204" pitchFamily="18" charset="0"/>
            </a:endParaRPr>
          </a:p>
          <a:p>
            <a:pPr algn="just"/>
            <a:endParaRPr lang="en-US" dirty="0">
              <a:solidFill>
                <a:schemeClr val="tx2"/>
              </a:solidFill>
              <a:latin typeface="Cambria" panose="02040503050406030204" pitchFamily="18" charset="0"/>
            </a:endParaRPr>
          </a:p>
          <a:p>
            <a:pPr algn="just"/>
            <a:endParaRPr lang="en-US" b="1" i="1" dirty="0" smtClean="0">
              <a:solidFill>
                <a:schemeClr val="tx2"/>
              </a:solidFill>
              <a:latin typeface="Cambria" panose="02040503050406030204" pitchFamily="18" charset="0"/>
            </a:endParaRPr>
          </a:p>
          <a:p>
            <a:pPr algn="just"/>
            <a:endParaRPr lang="en-US" b="1" i="1" dirty="0">
              <a:solidFill>
                <a:schemeClr val="tx2"/>
              </a:solidFill>
              <a:latin typeface="Cambria" panose="02040503050406030204" pitchFamily="18" charset="0"/>
            </a:endParaRPr>
          </a:p>
          <a:p>
            <a:pPr algn="just"/>
            <a:r>
              <a:rPr lang="en-US" sz="3800" b="1" i="1" dirty="0" smtClean="0">
                <a:solidFill>
                  <a:schemeClr val="tx2"/>
                </a:solidFill>
                <a:latin typeface="Cambria" panose="02040503050406030204" pitchFamily="18" charset="0"/>
              </a:rPr>
              <a:t>L</a:t>
            </a:r>
            <a:r>
              <a:rPr lang="ro-RO" sz="3800" b="1" i="1" dirty="0" smtClean="0">
                <a:solidFill>
                  <a:schemeClr val="tx2"/>
                </a:solidFill>
                <a:latin typeface="Cambria" panose="02040503050406030204" pitchFamily="18" charset="0"/>
              </a:rPr>
              <a:t>ipsa </a:t>
            </a:r>
            <a:r>
              <a:rPr lang="vi-VN" sz="3800" b="1" i="1" dirty="0" smtClean="0">
                <a:solidFill>
                  <a:schemeClr val="tx2"/>
                </a:solidFill>
                <a:latin typeface="Cambria" panose="02040503050406030204" pitchFamily="18" charset="0"/>
              </a:rPr>
              <a:t>de </a:t>
            </a:r>
            <a:r>
              <a:rPr lang="vi-VN" sz="3800" b="1" i="1" dirty="0">
                <a:solidFill>
                  <a:schemeClr val="tx2"/>
                </a:solidFill>
                <a:latin typeface="Cambria" panose="02040503050406030204" pitchFamily="18" charset="0"/>
              </a:rPr>
              <a:t>servicii sociale specializate adresate pacienților afectați de </a:t>
            </a:r>
            <a:r>
              <a:rPr lang="ro-RO" sz="3800" b="1" i="1" dirty="0" smtClean="0">
                <a:solidFill>
                  <a:schemeClr val="tx2"/>
                </a:solidFill>
                <a:latin typeface="Cambria" panose="02040503050406030204" pitchFamily="18" charset="0"/>
              </a:rPr>
              <a:t>boli </a:t>
            </a:r>
            <a:r>
              <a:rPr lang="vi-VN" sz="3800" b="1" i="1" dirty="0" smtClean="0">
                <a:solidFill>
                  <a:schemeClr val="tx2"/>
                </a:solidFill>
                <a:latin typeface="Cambria" panose="02040503050406030204" pitchFamily="18" charset="0"/>
              </a:rPr>
              <a:t>rare, </a:t>
            </a:r>
            <a:r>
              <a:rPr lang="vi-VN" sz="3800" b="1" i="1" dirty="0">
                <a:solidFill>
                  <a:schemeClr val="tx2"/>
                </a:solidFill>
                <a:latin typeface="Cambria" panose="02040503050406030204" pitchFamily="18" charset="0"/>
              </a:rPr>
              <a:t>care să faciliteze acceptarea diagnosticului și să le dea puterea de a merge mai </a:t>
            </a:r>
            <a:r>
              <a:rPr lang="vi-VN" sz="3800" b="1" i="1" dirty="0" smtClean="0">
                <a:solidFill>
                  <a:schemeClr val="tx2"/>
                </a:solidFill>
                <a:latin typeface="Cambria" panose="02040503050406030204" pitchFamily="18" charset="0"/>
              </a:rPr>
              <a:t>departe</a:t>
            </a:r>
            <a:r>
              <a:rPr lang="en-US" sz="3800" b="1" i="1" dirty="0" smtClean="0">
                <a:solidFill>
                  <a:schemeClr val="tx2"/>
                </a:solidFill>
                <a:latin typeface="Cambria" panose="02040503050406030204" pitchFamily="18" charset="0"/>
              </a:rPr>
              <a:t>, </a:t>
            </a:r>
            <a:r>
              <a:rPr lang="en-US" sz="3800" b="1" i="1" dirty="0" err="1" smtClean="0">
                <a:solidFill>
                  <a:schemeClr val="tx2"/>
                </a:solidFill>
                <a:latin typeface="Cambria" panose="02040503050406030204" pitchFamily="18" charset="0"/>
              </a:rPr>
              <a:t>accesul</a:t>
            </a:r>
            <a:r>
              <a:rPr lang="en-US" sz="3800" b="1" i="1" dirty="0" smtClean="0">
                <a:solidFill>
                  <a:schemeClr val="tx2"/>
                </a:solidFill>
                <a:latin typeface="Cambria" panose="02040503050406030204" pitchFamily="18" charset="0"/>
              </a:rPr>
              <a:t> la </a:t>
            </a:r>
            <a:r>
              <a:rPr lang="en-US" sz="3800" b="1" i="1" dirty="0" err="1" smtClean="0">
                <a:solidFill>
                  <a:schemeClr val="tx2"/>
                </a:solidFill>
                <a:latin typeface="Cambria" panose="02040503050406030204" pitchFamily="18" charset="0"/>
              </a:rPr>
              <a:t>tratament</a:t>
            </a:r>
            <a:r>
              <a:rPr lang="en-US" sz="3800" b="1" i="1" dirty="0" smtClean="0">
                <a:solidFill>
                  <a:schemeClr val="tx2"/>
                </a:solidFill>
                <a:latin typeface="Cambria" panose="02040503050406030204" pitchFamily="18" charset="0"/>
              </a:rPr>
              <a:t>, </a:t>
            </a:r>
            <a:r>
              <a:rPr lang="en-US" sz="3800" b="1" i="1" dirty="0" err="1" smtClean="0">
                <a:solidFill>
                  <a:schemeClr val="tx2"/>
                </a:solidFill>
                <a:latin typeface="Cambria" panose="02040503050406030204" pitchFamily="18" charset="0"/>
              </a:rPr>
              <a:t>terapii</a:t>
            </a:r>
            <a:r>
              <a:rPr lang="en-US" sz="3800" b="1" i="1" dirty="0" smtClean="0">
                <a:solidFill>
                  <a:schemeClr val="tx2"/>
                </a:solidFill>
                <a:latin typeface="Cambria" panose="02040503050406030204" pitchFamily="18" charset="0"/>
              </a:rPr>
              <a:t> </a:t>
            </a:r>
            <a:r>
              <a:rPr lang="en-US" sz="3800" b="1" i="1" dirty="0" err="1" smtClean="0">
                <a:solidFill>
                  <a:schemeClr val="tx2"/>
                </a:solidFill>
                <a:latin typeface="Cambria" panose="02040503050406030204" pitchFamily="18" charset="0"/>
              </a:rPr>
              <a:t>si</a:t>
            </a:r>
            <a:r>
              <a:rPr lang="en-US" sz="3800" b="1" i="1" dirty="0" smtClean="0">
                <a:solidFill>
                  <a:schemeClr val="tx2"/>
                </a:solidFill>
                <a:latin typeface="Cambria" panose="02040503050406030204" pitchFamily="18" charset="0"/>
              </a:rPr>
              <a:t> </a:t>
            </a:r>
            <a:r>
              <a:rPr lang="en-US" sz="3800" b="1" i="1" dirty="0" err="1" smtClean="0">
                <a:solidFill>
                  <a:schemeClr val="tx2"/>
                </a:solidFill>
                <a:latin typeface="Cambria" panose="02040503050406030204" pitchFamily="18" charset="0"/>
              </a:rPr>
              <a:t>recuperare</a:t>
            </a:r>
            <a:r>
              <a:rPr lang="en-US" sz="3800" b="1" i="1" dirty="0" smtClean="0">
                <a:solidFill>
                  <a:schemeClr val="tx2"/>
                </a:solidFill>
                <a:latin typeface="Cambria" panose="02040503050406030204" pitchFamily="18" charset="0"/>
              </a:rPr>
              <a:t>, </a:t>
            </a:r>
            <a:r>
              <a:rPr lang="en-US" sz="3800" b="1" i="1" dirty="0" err="1" smtClean="0">
                <a:solidFill>
                  <a:schemeClr val="tx2"/>
                </a:solidFill>
                <a:latin typeface="Cambria" panose="02040503050406030204" pitchFamily="18" charset="0"/>
              </a:rPr>
              <a:t>integrare</a:t>
            </a:r>
            <a:r>
              <a:rPr lang="en-US" sz="3800" b="1" i="1" dirty="0" smtClean="0">
                <a:solidFill>
                  <a:schemeClr val="tx2"/>
                </a:solidFill>
                <a:latin typeface="Cambria" panose="02040503050406030204" pitchFamily="18" charset="0"/>
              </a:rPr>
              <a:t> in </a:t>
            </a:r>
            <a:r>
              <a:rPr lang="en-US" sz="3800" b="1" i="1" dirty="0" err="1" smtClean="0">
                <a:solidFill>
                  <a:schemeClr val="tx2"/>
                </a:solidFill>
                <a:latin typeface="Cambria" panose="02040503050406030204" pitchFamily="18" charset="0"/>
              </a:rPr>
              <a:t>scoala</a:t>
            </a:r>
            <a:r>
              <a:rPr lang="en-US" sz="3800" b="1" i="1" dirty="0" smtClean="0">
                <a:solidFill>
                  <a:schemeClr val="tx2"/>
                </a:solidFill>
                <a:latin typeface="Cambria" panose="02040503050406030204" pitchFamily="18" charset="0"/>
              </a:rPr>
              <a:t>, </a:t>
            </a:r>
            <a:r>
              <a:rPr lang="en-US" sz="3800" b="1" i="1" dirty="0" err="1" smtClean="0">
                <a:solidFill>
                  <a:schemeClr val="tx2"/>
                </a:solidFill>
                <a:latin typeface="Cambria" panose="02040503050406030204" pitchFamily="18" charset="0"/>
              </a:rPr>
              <a:t>loc</a:t>
            </a:r>
            <a:r>
              <a:rPr lang="en-US" sz="3800" b="1" i="1" dirty="0" smtClean="0">
                <a:solidFill>
                  <a:schemeClr val="tx2"/>
                </a:solidFill>
                <a:latin typeface="Cambria" panose="02040503050406030204" pitchFamily="18" charset="0"/>
              </a:rPr>
              <a:t> de </a:t>
            </a:r>
            <a:r>
              <a:rPr lang="en-US" sz="3800" b="1" i="1" dirty="0" err="1" smtClean="0">
                <a:solidFill>
                  <a:schemeClr val="tx2"/>
                </a:solidFill>
                <a:latin typeface="Cambria" panose="02040503050406030204" pitchFamily="18" charset="0"/>
              </a:rPr>
              <a:t>munca</a:t>
            </a:r>
            <a:r>
              <a:rPr lang="en-US" sz="3800" b="1" i="1" dirty="0" smtClean="0">
                <a:solidFill>
                  <a:schemeClr val="tx2"/>
                </a:solidFill>
                <a:latin typeface="Cambria" panose="02040503050406030204" pitchFamily="18" charset="0"/>
              </a:rPr>
              <a:t>…</a:t>
            </a:r>
            <a:r>
              <a:rPr lang="en-US" sz="3800" b="1" i="1" dirty="0" err="1" smtClean="0">
                <a:solidFill>
                  <a:schemeClr val="tx2"/>
                </a:solidFill>
                <a:latin typeface="Cambria" panose="02040503050406030204" pitchFamily="18" charset="0"/>
              </a:rPr>
              <a:t>comunitate</a:t>
            </a:r>
            <a:r>
              <a:rPr lang="vi-VN" sz="3800" b="1" i="1" dirty="0" smtClean="0">
                <a:solidFill>
                  <a:schemeClr val="tx2"/>
                </a:solidFill>
                <a:latin typeface="Cambria" panose="02040503050406030204" pitchFamily="18" charset="0"/>
              </a:rPr>
              <a:t>.</a:t>
            </a:r>
            <a:endParaRPr lang="en-US" sz="3800" b="1" i="1" dirty="0" smtClean="0">
              <a:solidFill>
                <a:schemeClr val="tx2"/>
              </a:solidFill>
              <a:latin typeface="Cambria" panose="02040503050406030204" pitchFamily="18" charset="0"/>
            </a:endParaRPr>
          </a:p>
          <a:p>
            <a:pPr marL="0" indent="0" algn="just">
              <a:buNone/>
            </a:pPr>
            <a:r>
              <a:rPr lang="vi-VN" sz="3800" dirty="0">
                <a:solidFill>
                  <a:schemeClr val="tx2"/>
                </a:solidFill>
              </a:rPr>
              <a:t/>
            </a:r>
            <a:br>
              <a:rPr lang="vi-VN" sz="3800" dirty="0">
                <a:solidFill>
                  <a:schemeClr val="tx2"/>
                </a:solidFill>
              </a:rPr>
            </a:br>
            <a:endParaRPr lang="en-US" sz="3800" dirty="0">
              <a:solidFill>
                <a:schemeClr val="tx2"/>
              </a:solidFill>
            </a:endParaRPr>
          </a:p>
        </p:txBody>
      </p:sp>
      <p:sp>
        <p:nvSpPr>
          <p:cNvPr id="4" name="Down Arrow 3"/>
          <p:cNvSpPr/>
          <p:nvPr/>
        </p:nvSpPr>
        <p:spPr>
          <a:xfrm>
            <a:off x="3886200" y="2743200"/>
            <a:ext cx="6858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Situatia</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actuala</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401673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1228333"/>
            <a:ext cx="8736012" cy="5305425"/>
          </a:xfrm>
        </p:spPr>
        <p:txBody>
          <a:bodyPr>
            <a:noAutofit/>
          </a:bodyPr>
          <a:lstStyle/>
          <a:p>
            <a:pPr marL="452628" indent="-342900" fontAlgn="auto">
              <a:lnSpc>
                <a:spcPct val="120000"/>
              </a:lnSpc>
              <a:spcAft>
                <a:spcPts val="0"/>
              </a:spcAft>
              <a:buFont typeface="Wingdings" pitchFamily="2" charset="2"/>
              <a:buChar char="Ø"/>
              <a:defRPr/>
            </a:pPr>
            <a:r>
              <a:rPr lang="en-US" sz="1700" dirty="0" smtClean="0">
                <a:solidFill>
                  <a:srgbClr val="7030A0"/>
                </a:solidFill>
              </a:rPr>
              <a:t>Sub</a:t>
            </a:r>
            <a:r>
              <a:rPr lang="ro-RO" sz="1700" dirty="0" smtClean="0">
                <a:solidFill>
                  <a:srgbClr val="7030A0"/>
                </a:solidFill>
              </a:rPr>
              <a:t> </a:t>
            </a:r>
            <a:r>
              <a:rPr lang="en-US" sz="1700" dirty="0" err="1" smtClean="0">
                <a:solidFill>
                  <a:srgbClr val="7030A0"/>
                </a:solidFill>
              </a:rPr>
              <a:t>diagnosticare</a:t>
            </a:r>
            <a:r>
              <a:rPr lang="en-US" sz="1700" dirty="0" smtClean="0">
                <a:solidFill>
                  <a:srgbClr val="7030A0"/>
                </a:solidFill>
              </a:rPr>
              <a:t>               </a:t>
            </a:r>
            <a:r>
              <a:rPr lang="en-US" sz="1700" dirty="0" err="1" smtClean="0">
                <a:solidFill>
                  <a:srgbClr val="7030A0"/>
                </a:solidFill>
              </a:rPr>
              <a:t>numar</a:t>
            </a:r>
            <a:r>
              <a:rPr lang="en-US" sz="1700" dirty="0" smtClean="0">
                <a:solidFill>
                  <a:srgbClr val="7030A0"/>
                </a:solidFill>
              </a:rPr>
              <a:t> </a:t>
            </a:r>
            <a:r>
              <a:rPr lang="en-US" sz="1700" dirty="0" err="1" smtClean="0">
                <a:solidFill>
                  <a:srgbClr val="7030A0"/>
                </a:solidFill>
              </a:rPr>
              <a:t>mic</a:t>
            </a:r>
            <a:r>
              <a:rPr lang="en-US" sz="1700" dirty="0" smtClean="0">
                <a:solidFill>
                  <a:srgbClr val="7030A0"/>
                </a:solidFill>
              </a:rPr>
              <a:t> de </a:t>
            </a:r>
            <a:r>
              <a:rPr lang="en-US" sz="1700" dirty="0" err="1" smtClean="0">
                <a:solidFill>
                  <a:srgbClr val="7030A0"/>
                </a:solidFill>
              </a:rPr>
              <a:t>pacienti</a:t>
            </a:r>
            <a:r>
              <a:rPr lang="en-US" sz="1700" dirty="0" smtClean="0">
                <a:solidFill>
                  <a:srgbClr val="7030A0"/>
                </a:solidFill>
              </a:rPr>
              <a:t> / </a:t>
            </a:r>
            <a:r>
              <a:rPr lang="en-US" sz="1700" dirty="0" err="1" smtClean="0">
                <a:solidFill>
                  <a:srgbClr val="7030A0"/>
                </a:solidFill>
              </a:rPr>
              <a:t>boala</a:t>
            </a:r>
            <a:endParaRPr lang="en-US" sz="1700" dirty="0" smtClean="0">
              <a:solidFill>
                <a:srgbClr val="7030A0"/>
              </a:solidFill>
            </a:endParaRPr>
          </a:p>
          <a:p>
            <a:pPr marL="452628" indent="-342900" fontAlgn="auto">
              <a:lnSpc>
                <a:spcPct val="120000"/>
              </a:lnSpc>
              <a:spcAft>
                <a:spcPts val="0"/>
              </a:spcAft>
              <a:buFont typeface="Wingdings" pitchFamily="2" charset="2"/>
              <a:buChar char="Ø"/>
              <a:defRPr/>
            </a:pPr>
            <a:endParaRPr lang="en-US" sz="1700" dirty="0" smtClean="0">
              <a:solidFill>
                <a:srgbClr val="7030A0"/>
              </a:solidFill>
            </a:endParaRPr>
          </a:p>
          <a:p>
            <a:pPr marL="452628" indent="-342900" fontAlgn="auto">
              <a:lnSpc>
                <a:spcPct val="120000"/>
              </a:lnSpc>
              <a:spcAft>
                <a:spcPts val="0"/>
              </a:spcAft>
              <a:buFont typeface="Wingdings" pitchFamily="2" charset="2"/>
              <a:buChar char="Ø"/>
              <a:defRPr/>
            </a:pPr>
            <a:r>
              <a:rPr lang="en-US" sz="1700" dirty="0" err="1" smtClean="0">
                <a:solidFill>
                  <a:srgbClr val="7030A0"/>
                </a:solidFill>
              </a:rPr>
              <a:t>Lipsa</a:t>
            </a:r>
            <a:r>
              <a:rPr lang="en-US" sz="1700" dirty="0" smtClean="0">
                <a:solidFill>
                  <a:srgbClr val="7030A0"/>
                </a:solidFill>
              </a:rPr>
              <a:t> de </a:t>
            </a:r>
            <a:r>
              <a:rPr lang="en-US" sz="1700" dirty="0" err="1" smtClean="0">
                <a:solidFill>
                  <a:srgbClr val="7030A0"/>
                </a:solidFill>
              </a:rPr>
              <a:t>vizibilitate</a:t>
            </a:r>
            <a:r>
              <a:rPr lang="en-US" sz="1700" dirty="0" smtClean="0">
                <a:solidFill>
                  <a:srgbClr val="7030A0"/>
                </a:solidFill>
              </a:rPr>
              <a:t>               NU </a:t>
            </a:r>
            <a:r>
              <a:rPr lang="en-US" sz="1700" dirty="0" err="1" smtClean="0">
                <a:solidFill>
                  <a:srgbClr val="7030A0"/>
                </a:solidFill>
              </a:rPr>
              <a:t>exista</a:t>
            </a:r>
            <a:r>
              <a:rPr lang="en-US" sz="1700" dirty="0" smtClean="0">
                <a:solidFill>
                  <a:srgbClr val="7030A0"/>
                </a:solidFill>
              </a:rPr>
              <a:t> </a:t>
            </a:r>
            <a:r>
              <a:rPr lang="en-US" sz="1700" dirty="0" err="1" smtClean="0">
                <a:solidFill>
                  <a:srgbClr val="7030A0"/>
                </a:solidFill>
              </a:rPr>
              <a:t>sistem</a:t>
            </a:r>
            <a:r>
              <a:rPr lang="en-US" sz="1700" dirty="0" smtClean="0">
                <a:solidFill>
                  <a:srgbClr val="7030A0"/>
                </a:solidFill>
              </a:rPr>
              <a:t> de </a:t>
            </a:r>
            <a:r>
              <a:rPr lang="en-US" sz="1700" dirty="0" err="1" smtClean="0">
                <a:solidFill>
                  <a:srgbClr val="7030A0"/>
                </a:solidFill>
              </a:rPr>
              <a:t>monitorizare</a:t>
            </a:r>
            <a:r>
              <a:rPr lang="en-US" sz="1700" dirty="0" smtClean="0">
                <a:solidFill>
                  <a:srgbClr val="7030A0"/>
                </a:solidFill>
              </a:rPr>
              <a:t>;</a:t>
            </a:r>
          </a:p>
          <a:p>
            <a:pPr marL="452628" indent="-342900" fontAlgn="auto">
              <a:lnSpc>
                <a:spcPct val="120000"/>
              </a:lnSpc>
              <a:spcAft>
                <a:spcPts val="0"/>
              </a:spcAft>
              <a:buFont typeface="Wingdings" pitchFamily="2" charset="2"/>
              <a:buChar char="Ø"/>
              <a:defRPr/>
            </a:pPr>
            <a:endParaRPr lang="en-US" sz="1700" dirty="0" smtClean="0">
              <a:solidFill>
                <a:srgbClr val="7030A0"/>
              </a:solidFill>
            </a:endParaRPr>
          </a:p>
          <a:p>
            <a:pPr marL="452628" indent="-342900" fontAlgn="auto">
              <a:lnSpc>
                <a:spcPct val="120000"/>
              </a:lnSpc>
              <a:spcAft>
                <a:spcPts val="0"/>
              </a:spcAft>
              <a:buFont typeface="Wingdings" pitchFamily="2" charset="2"/>
              <a:buChar char="Ø"/>
              <a:defRPr/>
            </a:pPr>
            <a:r>
              <a:rPr lang="en-US" sz="1700" dirty="0" smtClean="0">
                <a:solidFill>
                  <a:srgbClr val="7030A0"/>
                </a:solidFill>
              </a:rPr>
              <a:t>Nu </a:t>
            </a:r>
            <a:r>
              <a:rPr lang="en-US" sz="1700" dirty="0" err="1" smtClean="0">
                <a:solidFill>
                  <a:srgbClr val="7030A0"/>
                </a:solidFill>
              </a:rPr>
              <a:t>exista</a:t>
            </a:r>
            <a:r>
              <a:rPr lang="en-US" sz="1700" dirty="0" smtClean="0">
                <a:solidFill>
                  <a:srgbClr val="7030A0"/>
                </a:solidFill>
              </a:rPr>
              <a:t> </a:t>
            </a:r>
            <a:r>
              <a:rPr lang="en-US" sz="1700" dirty="0" err="1" smtClean="0">
                <a:solidFill>
                  <a:srgbClr val="7030A0"/>
                </a:solidFill>
              </a:rPr>
              <a:t>centre</a:t>
            </a:r>
            <a:r>
              <a:rPr lang="en-US" sz="1700" dirty="0" smtClean="0">
                <a:solidFill>
                  <a:srgbClr val="7030A0"/>
                </a:solidFill>
              </a:rPr>
              <a:t> de </a:t>
            </a:r>
            <a:r>
              <a:rPr lang="en-US" sz="1700" dirty="0" err="1" smtClean="0">
                <a:solidFill>
                  <a:srgbClr val="7030A0"/>
                </a:solidFill>
              </a:rPr>
              <a:t>expertiza</a:t>
            </a:r>
            <a:r>
              <a:rPr lang="en-US" sz="1700" dirty="0" smtClean="0">
                <a:solidFill>
                  <a:srgbClr val="7030A0"/>
                </a:solidFill>
              </a:rPr>
              <a:t> “</a:t>
            </a:r>
            <a:r>
              <a:rPr lang="en-US" sz="1700" dirty="0" err="1" smtClean="0">
                <a:solidFill>
                  <a:srgbClr val="7030A0"/>
                </a:solidFill>
              </a:rPr>
              <a:t>oficiale</a:t>
            </a:r>
            <a:r>
              <a:rPr lang="en-US" sz="1700" dirty="0" smtClean="0">
                <a:solidFill>
                  <a:srgbClr val="7030A0"/>
                </a:solidFill>
              </a:rPr>
              <a:t>”       </a:t>
            </a:r>
          </a:p>
          <a:p>
            <a:pPr marL="452628" indent="-342900" fontAlgn="auto">
              <a:lnSpc>
                <a:spcPct val="120000"/>
              </a:lnSpc>
              <a:spcAft>
                <a:spcPts val="0"/>
              </a:spcAft>
              <a:buFont typeface="Wingdings" pitchFamily="2" charset="2"/>
              <a:buChar char="Ø"/>
              <a:defRPr/>
            </a:pPr>
            <a:endParaRPr lang="en-US" sz="1700" dirty="0" smtClean="0">
              <a:solidFill>
                <a:srgbClr val="7030A0"/>
              </a:solidFill>
            </a:endParaRPr>
          </a:p>
          <a:p>
            <a:pPr marL="452628" indent="-342900" fontAlgn="auto">
              <a:lnSpc>
                <a:spcPct val="120000"/>
              </a:lnSpc>
              <a:spcAft>
                <a:spcPts val="0"/>
              </a:spcAft>
              <a:buFont typeface="Wingdings" pitchFamily="2" charset="2"/>
              <a:buChar char="Ø"/>
              <a:defRPr/>
            </a:pPr>
            <a:r>
              <a:rPr lang="en-US" sz="1700" dirty="0" err="1" smtClean="0">
                <a:solidFill>
                  <a:srgbClr val="7030A0"/>
                </a:solidFill>
              </a:rPr>
              <a:t>Acces</a:t>
            </a:r>
            <a:r>
              <a:rPr lang="en-US" sz="1700" dirty="0" smtClean="0">
                <a:solidFill>
                  <a:srgbClr val="7030A0"/>
                </a:solidFill>
              </a:rPr>
              <a:t> </a:t>
            </a:r>
            <a:r>
              <a:rPr lang="en-US" sz="1700" dirty="0" err="1" smtClean="0">
                <a:solidFill>
                  <a:srgbClr val="7030A0"/>
                </a:solidFill>
              </a:rPr>
              <a:t>inca</a:t>
            </a:r>
            <a:r>
              <a:rPr lang="en-US" sz="1700" dirty="0" smtClean="0">
                <a:solidFill>
                  <a:srgbClr val="7030A0"/>
                </a:solidFill>
              </a:rPr>
              <a:t> </a:t>
            </a:r>
            <a:r>
              <a:rPr lang="en-US" sz="1700" dirty="0" err="1" smtClean="0">
                <a:solidFill>
                  <a:srgbClr val="7030A0"/>
                </a:solidFill>
              </a:rPr>
              <a:t>redus</a:t>
            </a:r>
            <a:r>
              <a:rPr lang="en-US" sz="1700" dirty="0" smtClean="0">
                <a:solidFill>
                  <a:srgbClr val="7030A0"/>
                </a:solidFill>
              </a:rPr>
              <a:t> la </a:t>
            </a:r>
            <a:r>
              <a:rPr lang="en-US" sz="1700" dirty="0" err="1" smtClean="0">
                <a:solidFill>
                  <a:srgbClr val="7030A0"/>
                </a:solidFill>
              </a:rPr>
              <a:t>informatii</a:t>
            </a:r>
            <a:r>
              <a:rPr lang="en-US" sz="1700" dirty="0" smtClean="0">
                <a:solidFill>
                  <a:srgbClr val="7030A0"/>
                </a:solidFill>
              </a:rPr>
              <a:t> </a:t>
            </a:r>
            <a:r>
              <a:rPr lang="en-US" sz="1700" dirty="0" err="1" smtClean="0">
                <a:solidFill>
                  <a:srgbClr val="7030A0"/>
                </a:solidFill>
              </a:rPr>
              <a:t>privind</a:t>
            </a:r>
            <a:r>
              <a:rPr lang="en-US" sz="1700" dirty="0" smtClean="0">
                <a:solidFill>
                  <a:srgbClr val="7030A0"/>
                </a:solidFill>
              </a:rPr>
              <a:t> </a:t>
            </a:r>
            <a:r>
              <a:rPr lang="en-US" sz="1700" dirty="0" err="1" smtClean="0">
                <a:solidFill>
                  <a:srgbClr val="7030A0"/>
                </a:solidFill>
              </a:rPr>
              <a:t>bolile</a:t>
            </a:r>
            <a:r>
              <a:rPr lang="en-US" sz="1700" dirty="0" smtClean="0">
                <a:solidFill>
                  <a:srgbClr val="7030A0"/>
                </a:solidFill>
              </a:rPr>
              <a:t> rare;</a:t>
            </a:r>
          </a:p>
          <a:p>
            <a:pPr marL="452628" indent="-342900" fontAlgn="auto">
              <a:lnSpc>
                <a:spcPct val="120000"/>
              </a:lnSpc>
              <a:spcAft>
                <a:spcPts val="0"/>
              </a:spcAft>
              <a:buFont typeface="Wingdings" pitchFamily="2" charset="2"/>
              <a:buChar char="Ø"/>
              <a:defRPr/>
            </a:pPr>
            <a:endParaRPr lang="en-US" sz="1700" dirty="0" smtClean="0">
              <a:solidFill>
                <a:srgbClr val="7030A0"/>
              </a:solidFill>
            </a:endParaRPr>
          </a:p>
          <a:p>
            <a:pPr marL="452628" indent="-342900" fontAlgn="auto">
              <a:lnSpc>
                <a:spcPct val="120000"/>
              </a:lnSpc>
              <a:spcAft>
                <a:spcPts val="0"/>
              </a:spcAft>
              <a:buFont typeface="Wingdings" pitchFamily="2" charset="2"/>
              <a:buChar char="Ø"/>
              <a:defRPr/>
            </a:pPr>
            <a:r>
              <a:rPr lang="en-US" sz="1700" dirty="0" err="1" smtClean="0">
                <a:solidFill>
                  <a:srgbClr val="7030A0"/>
                </a:solidFill>
              </a:rPr>
              <a:t>Doar</a:t>
            </a:r>
            <a:r>
              <a:rPr lang="en-US" sz="1700" dirty="0" smtClean="0">
                <a:solidFill>
                  <a:srgbClr val="7030A0"/>
                </a:solidFill>
              </a:rPr>
              <a:t> un </a:t>
            </a:r>
            <a:r>
              <a:rPr lang="en-US" sz="1700" dirty="0" err="1" smtClean="0">
                <a:solidFill>
                  <a:srgbClr val="7030A0"/>
                </a:solidFill>
              </a:rPr>
              <a:t>procent</a:t>
            </a:r>
            <a:r>
              <a:rPr lang="en-US" sz="1700" dirty="0" smtClean="0">
                <a:solidFill>
                  <a:srgbClr val="7030A0"/>
                </a:solidFill>
              </a:rPr>
              <a:t> </a:t>
            </a:r>
            <a:r>
              <a:rPr lang="en-US" sz="1700" dirty="0" err="1" smtClean="0">
                <a:solidFill>
                  <a:srgbClr val="7030A0"/>
                </a:solidFill>
              </a:rPr>
              <a:t>redus</a:t>
            </a:r>
            <a:r>
              <a:rPr lang="en-US" sz="1700" dirty="0" smtClean="0">
                <a:solidFill>
                  <a:srgbClr val="7030A0"/>
                </a:solidFill>
              </a:rPr>
              <a:t> din BR au un </a:t>
            </a:r>
            <a:r>
              <a:rPr lang="en-US" sz="1700" dirty="0" err="1" smtClean="0">
                <a:solidFill>
                  <a:srgbClr val="7030A0"/>
                </a:solidFill>
              </a:rPr>
              <a:t>tratament</a:t>
            </a:r>
            <a:r>
              <a:rPr lang="en-US" sz="1700" dirty="0" smtClean="0">
                <a:solidFill>
                  <a:srgbClr val="7030A0"/>
                </a:solidFill>
              </a:rPr>
              <a:t> specific; </a:t>
            </a:r>
          </a:p>
          <a:p>
            <a:pPr marL="452628" indent="-342900" fontAlgn="auto">
              <a:lnSpc>
                <a:spcPct val="120000"/>
              </a:lnSpc>
              <a:spcAft>
                <a:spcPts val="0"/>
              </a:spcAft>
              <a:buFont typeface="Wingdings" pitchFamily="2" charset="2"/>
              <a:buChar char="Ø"/>
              <a:defRPr/>
            </a:pPr>
            <a:endParaRPr lang="en-US" sz="1700" dirty="0" smtClean="0">
              <a:solidFill>
                <a:srgbClr val="7030A0"/>
              </a:solidFill>
            </a:endParaRPr>
          </a:p>
          <a:p>
            <a:pPr marL="452628" indent="-342900" fontAlgn="auto">
              <a:lnSpc>
                <a:spcPct val="120000"/>
              </a:lnSpc>
              <a:spcAft>
                <a:spcPts val="0"/>
              </a:spcAft>
              <a:buFont typeface="Wingdings" pitchFamily="2" charset="2"/>
              <a:buChar char="Ø"/>
              <a:defRPr/>
            </a:pPr>
            <a:r>
              <a:rPr lang="en-US" sz="1700" dirty="0" smtClean="0">
                <a:solidFill>
                  <a:srgbClr val="7030A0"/>
                </a:solidFill>
              </a:rPr>
              <a:t>Nu </a:t>
            </a:r>
            <a:r>
              <a:rPr lang="en-US" sz="1700" dirty="0" err="1" smtClean="0">
                <a:solidFill>
                  <a:srgbClr val="7030A0"/>
                </a:solidFill>
              </a:rPr>
              <a:t>toti</a:t>
            </a:r>
            <a:r>
              <a:rPr lang="en-US" sz="1700" dirty="0" smtClean="0">
                <a:solidFill>
                  <a:srgbClr val="7030A0"/>
                </a:solidFill>
              </a:rPr>
              <a:t> </a:t>
            </a:r>
            <a:r>
              <a:rPr lang="en-US" sz="1700" dirty="0" err="1" smtClean="0">
                <a:solidFill>
                  <a:srgbClr val="7030A0"/>
                </a:solidFill>
              </a:rPr>
              <a:t>pacientii</a:t>
            </a:r>
            <a:r>
              <a:rPr lang="en-US" sz="1700" dirty="0" smtClean="0">
                <a:solidFill>
                  <a:srgbClr val="7030A0"/>
                </a:solidFill>
              </a:rPr>
              <a:t> </a:t>
            </a:r>
            <a:r>
              <a:rPr lang="en-US" sz="1700" dirty="0" err="1" smtClean="0">
                <a:solidFill>
                  <a:srgbClr val="7030A0"/>
                </a:solidFill>
              </a:rPr>
              <a:t>pentru</a:t>
            </a:r>
            <a:r>
              <a:rPr lang="en-US" sz="1700" dirty="0" smtClean="0">
                <a:solidFill>
                  <a:srgbClr val="7030A0"/>
                </a:solidFill>
              </a:rPr>
              <a:t> care </a:t>
            </a:r>
            <a:r>
              <a:rPr lang="en-US" sz="1700" dirty="0" err="1" smtClean="0">
                <a:solidFill>
                  <a:srgbClr val="7030A0"/>
                </a:solidFill>
              </a:rPr>
              <a:t>exista</a:t>
            </a:r>
            <a:r>
              <a:rPr lang="en-US" sz="1700" dirty="0" smtClean="0">
                <a:solidFill>
                  <a:srgbClr val="7030A0"/>
                </a:solidFill>
              </a:rPr>
              <a:t> un </a:t>
            </a:r>
            <a:r>
              <a:rPr lang="en-US" sz="1700" dirty="0" err="1" smtClean="0">
                <a:solidFill>
                  <a:srgbClr val="7030A0"/>
                </a:solidFill>
              </a:rPr>
              <a:t>tratament</a:t>
            </a:r>
            <a:r>
              <a:rPr lang="en-US" sz="1700" dirty="0" smtClean="0">
                <a:solidFill>
                  <a:srgbClr val="7030A0"/>
                </a:solidFill>
              </a:rPr>
              <a:t> </a:t>
            </a:r>
            <a:r>
              <a:rPr lang="en-US" sz="1700" dirty="0" err="1" smtClean="0">
                <a:solidFill>
                  <a:srgbClr val="7030A0"/>
                </a:solidFill>
              </a:rPr>
              <a:t>sunt</a:t>
            </a:r>
            <a:r>
              <a:rPr lang="en-US" sz="1700" dirty="0" smtClean="0">
                <a:solidFill>
                  <a:srgbClr val="7030A0"/>
                </a:solidFill>
              </a:rPr>
              <a:t> </a:t>
            </a:r>
            <a:r>
              <a:rPr lang="en-US" sz="1700" dirty="0" err="1" smtClean="0">
                <a:solidFill>
                  <a:srgbClr val="7030A0"/>
                </a:solidFill>
              </a:rPr>
              <a:t>inclusi</a:t>
            </a:r>
            <a:r>
              <a:rPr lang="en-US" sz="1700" dirty="0" smtClean="0">
                <a:solidFill>
                  <a:srgbClr val="7030A0"/>
                </a:solidFill>
              </a:rPr>
              <a:t> in </a:t>
            </a:r>
            <a:r>
              <a:rPr lang="en-US" sz="1700" dirty="0" err="1" smtClean="0">
                <a:solidFill>
                  <a:srgbClr val="7030A0"/>
                </a:solidFill>
              </a:rPr>
              <a:t>programul</a:t>
            </a:r>
            <a:r>
              <a:rPr lang="en-US" sz="1700" dirty="0" smtClean="0">
                <a:solidFill>
                  <a:srgbClr val="7030A0"/>
                </a:solidFill>
              </a:rPr>
              <a:t> national de BR;</a:t>
            </a:r>
          </a:p>
          <a:p>
            <a:pPr marL="109728" indent="0" fontAlgn="auto">
              <a:lnSpc>
                <a:spcPct val="120000"/>
              </a:lnSpc>
              <a:spcAft>
                <a:spcPts val="0"/>
              </a:spcAft>
              <a:buNone/>
              <a:defRPr/>
            </a:pPr>
            <a:endParaRPr lang="en-US" sz="1700" dirty="0" smtClean="0">
              <a:solidFill>
                <a:srgbClr val="7030A0"/>
              </a:solidFill>
            </a:endParaRPr>
          </a:p>
          <a:p>
            <a:pPr marL="832040" lvl="1" indent="-342900" fontAlgn="auto">
              <a:lnSpc>
                <a:spcPct val="120000"/>
              </a:lnSpc>
              <a:spcAft>
                <a:spcPts val="0"/>
              </a:spcAft>
              <a:buFont typeface="Wingdings" pitchFamily="2" charset="2"/>
              <a:buChar char="Ø"/>
              <a:defRPr/>
            </a:pPr>
            <a:r>
              <a:rPr lang="en-US" sz="1700" dirty="0" smtClean="0">
                <a:solidFill>
                  <a:srgbClr val="FF0000"/>
                </a:solidFill>
                <a:effectLst>
                  <a:outerShdw blurRad="38100" dist="38100" dir="2700000" algn="tl">
                    <a:srgbClr val="000000">
                      <a:alpha val="43137"/>
                    </a:srgbClr>
                  </a:outerShdw>
                </a:effectLst>
              </a:rPr>
              <a:t> 5000 BR nu au </a:t>
            </a:r>
            <a:r>
              <a:rPr lang="en-US" sz="1700" dirty="0" err="1" smtClean="0">
                <a:solidFill>
                  <a:srgbClr val="FF0000"/>
                </a:solidFill>
                <a:effectLst>
                  <a:outerShdw blurRad="38100" dist="38100" dir="2700000" algn="tl">
                    <a:srgbClr val="000000">
                      <a:alpha val="43137"/>
                    </a:srgbClr>
                  </a:outerShdw>
                </a:effectLst>
              </a:rPr>
              <a:t>inca</a:t>
            </a:r>
            <a:r>
              <a:rPr lang="en-US" sz="1700" dirty="0" smtClean="0">
                <a:solidFill>
                  <a:srgbClr val="FF0000"/>
                </a:solidFill>
                <a:effectLst>
                  <a:outerShdw blurRad="38100" dist="38100" dir="2700000" algn="tl">
                    <a:srgbClr val="000000">
                      <a:alpha val="43137"/>
                    </a:srgbClr>
                  </a:outerShdw>
                </a:effectLst>
              </a:rPr>
              <a:t> un </a:t>
            </a:r>
            <a:r>
              <a:rPr lang="en-US" sz="1700" dirty="0" err="1" smtClean="0">
                <a:solidFill>
                  <a:srgbClr val="FF0000"/>
                </a:solidFill>
                <a:effectLst>
                  <a:outerShdw blurRad="38100" dist="38100" dir="2700000" algn="tl">
                    <a:srgbClr val="000000">
                      <a:alpha val="43137"/>
                    </a:srgbClr>
                  </a:outerShdw>
                </a:effectLst>
              </a:rPr>
              <a:t>tratament</a:t>
            </a:r>
            <a:r>
              <a:rPr lang="en-US" sz="1700" dirty="0" smtClean="0">
                <a:solidFill>
                  <a:srgbClr val="FF0000"/>
                </a:solidFill>
                <a:effectLst>
                  <a:outerShdw blurRad="38100" dist="38100" dir="2700000" algn="tl">
                    <a:srgbClr val="000000">
                      <a:alpha val="43137"/>
                    </a:srgbClr>
                  </a:outerShdw>
                </a:effectLst>
              </a:rPr>
              <a:t> specific!!!</a:t>
            </a:r>
            <a:endParaRPr lang="en-US" sz="1700" dirty="0" smtClean="0">
              <a:solidFill>
                <a:srgbClr val="7030A0"/>
              </a:solidFill>
              <a:effectLst>
                <a:outerShdw blurRad="38100" dist="38100" dir="2700000" algn="tl">
                  <a:srgbClr val="000000">
                    <a:alpha val="43137"/>
                  </a:srgbClr>
                </a:outerShdw>
              </a:effectLst>
            </a:endParaRPr>
          </a:p>
          <a:p>
            <a:pPr marL="365760" indent="-256032" fontAlgn="auto">
              <a:lnSpc>
                <a:spcPct val="120000"/>
              </a:lnSpc>
              <a:spcAft>
                <a:spcPts val="0"/>
              </a:spcAft>
              <a:buFont typeface="Wingdings 3"/>
              <a:buChar char=""/>
              <a:defRPr/>
            </a:pPr>
            <a:endParaRPr lang="en-US" sz="1700" dirty="0" smtClean="0">
              <a:solidFill>
                <a:srgbClr val="7030A0"/>
              </a:solidFill>
            </a:endParaRPr>
          </a:p>
          <a:p>
            <a:pPr>
              <a:lnSpc>
                <a:spcPct val="120000"/>
              </a:lnSpc>
              <a:defRPr/>
            </a:pPr>
            <a:endParaRPr lang="en-US" sz="1700" dirty="0"/>
          </a:p>
        </p:txBody>
      </p:sp>
      <p:sp>
        <p:nvSpPr>
          <p:cNvPr id="18436" name="Right Arrow 4"/>
          <p:cNvSpPr>
            <a:spLocks noChangeArrowheads="1"/>
          </p:cNvSpPr>
          <p:nvPr/>
        </p:nvSpPr>
        <p:spPr bwMode="auto">
          <a:xfrm>
            <a:off x="2369958" y="1288557"/>
            <a:ext cx="549275" cy="341313"/>
          </a:xfrm>
          <a:prstGeom prst="rightArrow">
            <a:avLst>
              <a:gd name="adj1" fmla="val 50000"/>
              <a:gd name="adj2" fmla="val 50022"/>
            </a:avLst>
          </a:prstGeom>
          <a:solidFill>
            <a:srgbClr val="00008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en-US"/>
          </a:p>
        </p:txBody>
      </p:sp>
      <p:sp>
        <p:nvSpPr>
          <p:cNvPr id="18437" name="Right Arrow 5"/>
          <p:cNvSpPr>
            <a:spLocks noChangeArrowheads="1"/>
          </p:cNvSpPr>
          <p:nvPr/>
        </p:nvSpPr>
        <p:spPr bwMode="auto">
          <a:xfrm>
            <a:off x="2468943" y="2014510"/>
            <a:ext cx="549275" cy="341313"/>
          </a:xfrm>
          <a:prstGeom prst="rightArrow">
            <a:avLst>
              <a:gd name="adj1" fmla="val 50000"/>
              <a:gd name="adj2" fmla="val 50022"/>
            </a:avLst>
          </a:prstGeom>
          <a:solidFill>
            <a:srgbClr val="00008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en-US"/>
          </a:p>
        </p:txBody>
      </p:sp>
      <p:sp>
        <p:nvSpPr>
          <p:cNvPr id="7" name="Title 1"/>
          <p:cNvSpPr txBox="1">
            <a:spLocks/>
          </p:cNvSpPr>
          <p:nvPr/>
        </p:nvSpPr>
        <p:spPr>
          <a:xfrm>
            <a:off x="250825" y="476250"/>
            <a:ext cx="8642350" cy="649288"/>
          </a:xfrm>
          <a:prstGeom prst="rect">
            <a:avLst/>
          </a:prstGeom>
          <a:ln>
            <a:noFill/>
          </a:ln>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Evaluarea</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nevoilor</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97913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4294967295"/>
          </p:nvPr>
        </p:nvSpPr>
        <p:spPr>
          <a:xfrm>
            <a:off x="323850" y="1347536"/>
            <a:ext cx="8491538" cy="5105651"/>
          </a:xfrm>
        </p:spPr>
        <p:txBody>
          <a:bodyPr>
            <a:normAutofit/>
          </a:bodyPr>
          <a:lstStyle/>
          <a:p>
            <a:pPr lvl="1">
              <a:buFont typeface="Wingdings" pitchFamily="2" charset="2"/>
              <a:buChar char="Ø"/>
            </a:pPr>
            <a:r>
              <a:rPr lang="ro-RO" altLang="en-US" sz="1600" dirty="0" smtClean="0">
                <a:solidFill>
                  <a:schemeClr val="tx2"/>
                </a:solidFill>
                <a:latin typeface="Trebuchet MS" pitchFamily="34" charset="0"/>
              </a:rPr>
              <a:t>2003 – înființare APWR</a:t>
            </a:r>
            <a:endParaRPr lang="en-US" altLang="en-US" sz="1600" dirty="0" smtClean="0">
              <a:solidFill>
                <a:schemeClr val="tx2"/>
              </a:solidFill>
              <a:latin typeface="Trebuchet MS" pitchFamily="34" charset="0"/>
            </a:endParaRPr>
          </a:p>
          <a:p>
            <a:pPr lvl="1">
              <a:buFont typeface="Wingdings" pitchFamily="2" charset="2"/>
              <a:buChar char="Ø"/>
            </a:pPr>
            <a:r>
              <a:rPr lang="en-US" altLang="en-US" sz="1600" dirty="0" smtClean="0">
                <a:solidFill>
                  <a:schemeClr val="tx2"/>
                </a:solidFill>
                <a:latin typeface="Trebuchet MS" pitchFamily="34" charset="0"/>
              </a:rPr>
              <a:t>2004 </a:t>
            </a:r>
            <a:r>
              <a:rPr lang="ro-RO" altLang="en-US" sz="1600" dirty="0" smtClean="0">
                <a:solidFill>
                  <a:schemeClr val="tx2"/>
                </a:solidFill>
                <a:latin typeface="Trebuchet MS" pitchFamily="34" charset="0"/>
              </a:rPr>
              <a:t>– participare la a 5-a Conferință Internațională SPW în </a:t>
            </a:r>
            <a:r>
              <a:rPr lang="en-US" altLang="en-US" sz="1600" dirty="0" smtClean="0">
                <a:solidFill>
                  <a:schemeClr val="tx2"/>
                </a:solidFill>
                <a:latin typeface="Trebuchet MS" pitchFamily="34" charset="0"/>
              </a:rPr>
              <a:t>Christchurch, </a:t>
            </a:r>
            <a:r>
              <a:rPr lang="vi-VN" altLang="en-US" sz="1600" dirty="0" smtClean="0">
                <a:solidFill>
                  <a:schemeClr val="tx2"/>
                </a:solidFill>
                <a:latin typeface="Cambria" pitchFamily="18" charset="0"/>
              </a:rPr>
              <a:t>Noua Zeelandă </a:t>
            </a:r>
            <a:endParaRPr lang="en-US" altLang="en-US" sz="1600" dirty="0" smtClean="0">
              <a:solidFill>
                <a:schemeClr val="tx2"/>
              </a:solidFill>
              <a:latin typeface="Trebuchet MS" pitchFamily="34" charset="0"/>
            </a:endParaRPr>
          </a:p>
          <a:p>
            <a:pPr lvl="1">
              <a:buFont typeface="Wingdings" pitchFamily="2" charset="2"/>
              <a:buChar char="Ø"/>
            </a:pPr>
            <a:r>
              <a:rPr lang="ro-RO" altLang="en-US" sz="1600" dirty="0" smtClean="0">
                <a:solidFill>
                  <a:schemeClr val="tx2"/>
                </a:solidFill>
                <a:latin typeface="Trebuchet MS" pitchFamily="34" charset="0"/>
              </a:rPr>
              <a:t>2005 – deschidere Centru de Informare pentru Boli Genetice Rare</a:t>
            </a:r>
            <a:endParaRPr lang="en-US" altLang="en-US" sz="1600" dirty="0" smtClean="0">
              <a:solidFill>
                <a:schemeClr val="tx2"/>
              </a:solidFill>
              <a:latin typeface="Trebuchet MS" pitchFamily="34" charset="0"/>
            </a:endParaRPr>
          </a:p>
          <a:p>
            <a:pPr lvl="1">
              <a:buFont typeface="Wingdings" pitchFamily="2" charset="2"/>
              <a:buChar char="Ø"/>
            </a:pPr>
            <a:r>
              <a:rPr lang="ro-RO" altLang="en-US" sz="1600" dirty="0" smtClean="0">
                <a:solidFill>
                  <a:schemeClr val="tx2"/>
                </a:solidFill>
                <a:latin typeface="Trebuchet MS" pitchFamily="34" charset="0"/>
              </a:rPr>
              <a:t>2007 iunie – a 6-a Conferință Internațională SPW la Cluj-Napoca</a:t>
            </a:r>
            <a:endParaRPr lang="en-US" altLang="en-US" sz="1600" dirty="0" smtClean="0">
              <a:solidFill>
                <a:schemeClr val="tx2"/>
              </a:solidFill>
              <a:latin typeface="Trebuchet MS" pitchFamily="34" charset="0"/>
            </a:endParaRPr>
          </a:p>
          <a:p>
            <a:pPr lvl="1">
              <a:buFont typeface="Wingdings" pitchFamily="2" charset="2"/>
              <a:buChar char="Ø"/>
            </a:pPr>
            <a:r>
              <a:rPr lang="ro-RO" altLang="en-US" sz="1600" dirty="0" smtClean="0">
                <a:solidFill>
                  <a:schemeClr val="tx2"/>
                </a:solidFill>
                <a:latin typeface="Trebuchet MS" pitchFamily="34" charset="0"/>
              </a:rPr>
              <a:t>2007 noiembrie – Prima Conferință Națională de Boli Rare</a:t>
            </a:r>
          </a:p>
          <a:p>
            <a:pPr lvl="1">
              <a:buFont typeface="Wingdings" pitchFamily="2" charset="2"/>
              <a:buChar char="Ø"/>
            </a:pPr>
            <a:r>
              <a:rPr lang="ro-RO" altLang="en-US" sz="1600" dirty="0" smtClean="0">
                <a:solidFill>
                  <a:srgbClr val="FF0000"/>
                </a:solidFill>
                <a:latin typeface="Trebuchet MS" pitchFamily="34" charset="0"/>
              </a:rPr>
              <a:t>2008, 29 februarie – Prima Zi Europeană a Bolilor Rare – Parteneriat cu Ministerul Sănătății – PNBR – Primul Program Național de Boli Rare</a:t>
            </a:r>
          </a:p>
          <a:p>
            <a:pPr lvl="1">
              <a:buFont typeface="Wingdings" pitchFamily="2" charset="2"/>
              <a:buChar char="Ø"/>
            </a:pPr>
            <a:r>
              <a:rPr lang="en-US" altLang="en-US" sz="1600" dirty="0" smtClean="0">
                <a:solidFill>
                  <a:schemeClr val="tx2"/>
                </a:solidFill>
                <a:latin typeface="Trebuchet MS" pitchFamily="34" charset="0"/>
              </a:rPr>
              <a:t>2009 </a:t>
            </a:r>
            <a:r>
              <a:rPr lang="ro-RO" altLang="en-US" sz="1600" dirty="0" smtClean="0">
                <a:solidFill>
                  <a:schemeClr val="tx2"/>
                </a:solidFill>
                <a:latin typeface="Trebuchet MS" pitchFamily="34" charset="0"/>
              </a:rPr>
              <a:t>mai </a:t>
            </a:r>
            <a:r>
              <a:rPr lang="en-US" altLang="en-US" sz="1600" dirty="0" smtClean="0">
                <a:solidFill>
                  <a:schemeClr val="tx2"/>
                </a:solidFill>
                <a:latin typeface="Trebuchet MS" pitchFamily="34" charset="0"/>
              </a:rPr>
              <a:t>– </a:t>
            </a:r>
            <a:r>
              <a:rPr lang="ro-RO" altLang="en-US" sz="1600" dirty="0" smtClean="0">
                <a:solidFill>
                  <a:schemeClr val="tx2"/>
                </a:solidFill>
                <a:latin typeface="Trebuchet MS" pitchFamily="34" charset="0"/>
              </a:rPr>
              <a:t>Prima Conferință Est Europeană SPW – Timișoara, 2010 Zalău</a:t>
            </a:r>
            <a:endParaRPr lang="en-US" altLang="en-US" sz="1600" dirty="0" smtClean="0">
              <a:solidFill>
                <a:schemeClr val="tx2"/>
              </a:solidFill>
              <a:latin typeface="Trebuchet MS" pitchFamily="34" charset="0"/>
            </a:endParaRPr>
          </a:p>
          <a:p>
            <a:pPr lvl="1">
              <a:buFont typeface="Wingdings" pitchFamily="2" charset="2"/>
              <a:buChar char="Ø"/>
            </a:pPr>
            <a:r>
              <a:rPr lang="ro-RO" altLang="en-US" sz="1600" dirty="0" smtClean="0">
                <a:solidFill>
                  <a:schemeClr val="tx2"/>
                </a:solidFill>
                <a:latin typeface="Trebuchet MS" pitchFamily="34" charset="0"/>
              </a:rPr>
              <a:t>2009 – Congres Balcanic de Boli Rare – Cluj-Napoca</a:t>
            </a:r>
            <a:endParaRPr lang="en-US" altLang="en-US" sz="1600" dirty="0" smtClean="0">
              <a:solidFill>
                <a:schemeClr val="tx2"/>
              </a:solidFill>
              <a:latin typeface="Trebuchet MS" pitchFamily="34" charset="0"/>
            </a:endParaRPr>
          </a:p>
          <a:p>
            <a:pPr lvl="1">
              <a:buFont typeface="Wingdings" pitchFamily="2" charset="2"/>
              <a:buChar char="Ø"/>
            </a:pPr>
            <a:r>
              <a:rPr lang="en-US" altLang="en-US" sz="1600" dirty="0" smtClean="0">
                <a:solidFill>
                  <a:schemeClr val="tx2"/>
                </a:solidFill>
                <a:latin typeface="Trebuchet MS" pitchFamily="34" charset="0"/>
              </a:rPr>
              <a:t>2009 -2011 </a:t>
            </a:r>
            <a:r>
              <a:rPr lang="ro-RO" altLang="en-US" sz="1600" dirty="0" smtClean="0">
                <a:solidFill>
                  <a:schemeClr val="tx2"/>
                </a:solidFill>
                <a:latin typeface="Trebuchet MS" pitchFamily="34" charset="0"/>
              </a:rPr>
              <a:t>– Implementarea Proiectului NoRo – Parteneriat </a:t>
            </a:r>
            <a:r>
              <a:rPr lang="ro-RO" altLang="en-US" sz="1600" dirty="0" err="1" smtClean="0">
                <a:solidFill>
                  <a:schemeClr val="tx2"/>
                </a:solidFill>
                <a:latin typeface="Trebuchet MS" pitchFamily="34" charset="0"/>
              </a:rPr>
              <a:t>Norvegiano-Româna</a:t>
            </a:r>
            <a:r>
              <a:rPr lang="ro-RO" altLang="en-US" sz="1600" dirty="0" smtClean="0">
                <a:solidFill>
                  <a:schemeClr val="tx2"/>
                </a:solidFill>
                <a:latin typeface="Trebuchet MS" pitchFamily="34" charset="0"/>
              </a:rPr>
              <a:t> pentru progres în bolile rare</a:t>
            </a:r>
          </a:p>
          <a:p>
            <a:pPr lvl="1">
              <a:buFont typeface="Wingdings" pitchFamily="2" charset="2"/>
              <a:buChar char="Ø"/>
            </a:pPr>
            <a:r>
              <a:rPr lang="en-US" altLang="en-US" sz="1600" dirty="0" smtClean="0">
                <a:solidFill>
                  <a:schemeClr val="tx2"/>
                </a:solidFill>
                <a:latin typeface="Trebuchet MS" pitchFamily="34" charset="0"/>
              </a:rPr>
              <a:t>2010 – EUROPLAN</a:t>
            </a:r>
            <a:r>
              <a:rPr lang="ro-RO" altLang="en-US" sz="1600" dirty="0" smtClean="0">
                <a:solidFill>
                  <a:schemeClr val="tx2"/>
                </a:solidFill>
                <a:latin typeface="Trebuchet MS" pitchFamily="34" charset="0"/>
              </a:rPr>
              <a:t> </a:t>
            </a:r>
            <a:r>
              <a:rPr lang="en-US" altLang="en-US" sz="1600" dirty="0" smtClean="0">
                <a:solidFill>
                  <a:schemeClr val="tx2"/>
                </a:solidFill>
                <a:latin typeface="Trebuchet MS" pitchFamily="34" charset="0"/>
              </a:rPr>
              <a:t>1, 2014 – EUROPLAN 2; </a:t>
            </a:r>
          </a:p>
          <a:p>
            <a:pPr lvl="1">
              <a:buFont typeface="Wingdings" pitchFamily="2" charset="2"/>
              <a:buChar char="Ø"/>
            </a:pP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2011 – </a:t>
            </a:r>
            <a:r>
              <a:rPr lang="ro-RO" altLang="en-US" sz="1600" b="1" dirty="0" smtClean="0">
                <a:solidFill>
                  <a:srgbClr val="FF0000"/>
                </a:solidFill>
                <a:effectLst>
                  <a:outerShdw blurRad="38100" dist="38100" dir="2700000" algn="tl">
                    <a:srgbClr val="000000">
                      <a:alpha val="43137"/>
                    </a:srgbClr>
                  </a:outerShdw>
                </a:effectLst>
                <a:latin typeface="Trebuchet MS" pitchFamily="34" charset="0"/>
              </a:rPr>
              <a:t>Deschiderea Centrului NoRo</a:t>
            </a:r>
            <a:endParaRPr lang="en-US" altLang="en-US" sz="1600" b="1" dirty="0" smtClean="0">
              <a:solidFill>
                <a:srgbClr val="FF0000"/>
              </a:solidFill>
              <a:effectLst>
                <a:outerShdw blurRad="38100" dist="38100" dir="2700000" algn="tl">
                  <a:srgbClr val="000000">
                    <a:alpha val="43137"/>
                  </a:srgbClr>
                </a:outerShdw>
              </a:effectLst>
              <a:latin typeface="Trebuchet MS" pitchFamily="34" charset="0"/>
            </a:endParaRPr>
          </a:p>
          <a:p>
            <a:pPr lvl="1">
              <a:buFont typeface="Wingdings" pitchFamily="2" charset="2"/>
              <a:buChar char="Ø"/>
            </a:pP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PNBR in </a:t>
            </a:r>
            <a:r>
              <a:rPr lang="en-US" altLang="en-US" sz="1600" b="1" dirty="0" err="1" smtClean="0">
                <a:solidFill>
                  <a:srgbClr val="FF0000"/>
                </a:solidFill>
                <a:effectLst>
                  <a:outerShdw blurRad="38100" dist="38100" dir="2700000" algn="tl">
                    <a:srgbClr val="000000">
                      <a:alpha val="43137"/>
                    </a:srgbClr>
                  </a:outerShdw>
                </a:effectLst>
                <a:latin typeface="Trebuchet MS" pitchFamily="34" charset="0"/>
              </a:rPr>
              <a:t>Strategia</a:t>
            </a: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 </a:t>
            </a:r>
            <a:r>
              <a:rPr lang="en-US" altLang="en-US" sz="1600" b="1" dirty="0" err="1" smtClean="0">
                <a:solidFill>
                  <a:srgbClr val="FF0000"/>
                </a:solidFill>
                <a:effectLst>
                  <a:outerShdw blurRad="38100" dist="38100" dir="2700000" algn="tl">
                    <a:srgbClr val="000000">
                      <a:alpha val="43137"/>
                    </a:srgbClr>
                  </a:outerShdw>
                </a:effectLst>
                <a:latin typeface="Trebuchet MS" pitchFamily="34" charset="0"/>
              </a:rPr>
              <a:t>Nationala</a:t>
            </a: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 de </a:t>
            </a:r>
            <a:r>
              <a:rPr lang="en-US" altLang="en-US" sz="1600" b="1" dirty="0" err="1" smtClean="0">
                <a:solidFill>
                  <a:srgbClr val="FF0000"/>
                </a:solidFill>
                <a:effectLst>
                  <a:outerShdw blurRad="38100" dist="38100" dir="2700000" algn="tl">
                    <a:srgbClr val="000000">
                      <a:alpha val="43137"/>
                    </a:srgbClr>
                  </a:outerShdw>
                </a:effectLst>
                <a:latin typeface="Trebuchet MS" pitchFamily="34" charset="0"/>
              </a:rPr>
              <a:t>Sanatate</a:t>
            </a: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 2014- 2020</a:t>
            </a:r>
          </a:p>
          <a:p>
            <a:pPr lvl="1">
              <a:buFont typeface="Wingdings" pitchFamily="2" charset="2"/>
              <a:buChar char="Ø"/>
            </a:pP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a:t>
            </a:r>
            <a:r>
              <a:rPr lang="en-US" altLang="en-US" sz="1600" b="1" dirty="0" err="1" smtClean="0">
                <a:solidFill>
                  <a:srgbClr val="FF0000"/>
                </a:solidFill>
                <a:effectLst>
                  <a:outerShdw blurRad="38100" dist="38100" dir="2700000" algn="tl">
                    <a:srgbClr val="000000">
                      <a:alpha val="43137"/>
                    </a:srgbClr>
                  </a:outerShdw>
                </a:effectLst>
                <a:latin typeface="Trebuchet MS" pitchFamily="34" charset="0"/>
              </a:rPr>
              <a:t>situatie</a:t>
            </a: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  </a:t>
            </a:r>
            <a:r>
              <a:rPr lang="en-US" altLang="en-US" sz="1600" b="1" dirty="0" err="1" smtClean="0">
                <a:solidFill>
                  <a:srgbClr val="FF0000"/>
                </a:solidFill>
                <a:effectLst>
                  <a:outerShdw blurRad="38100" dist="38100" dir="2700000" algn="tl">
                    <a:srgbClr val="000000">
                      <a:alpha val="43137"/>
                    </a:srgbClr>
                  </a:outerShdw>
                </a:effectLst>
                <a:latin typeface="Trebuchet MS" pitchFamily="34" charset="0"/>
              </a:rPr>
              <a:t>oarecum</a:t>
            </a: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 </a:t>
            </a:r>
            <a:r>
              <a:rPr lang="en-US" altLang="en-US" sz="1600" b="1" dirty="0" err="1" smtClean="0">
                <a:solidFill>
                  <a:srgbClr val="FF0000"/>
                </a:solidFill>
                <a:effectLst>
                  <a:outerShdw blurRad="38100" dist="38100" dir="2700000" algn="tl">
                    <a:srgbClr val="000000">
                      <a:alpha val="43137"/>
                    </a:srgbClr>
                  </a:outerShdw>
                </a:effectLst>
                <a:latin typeface="Trebuchet MS" pitchFamily="34" charset="0"/>
              </a:rPr>
              <a:t>imbunatatita</a:t>
            </a:r>
            <a:r>
              <a:rPr lang="en-US" altLang="en-US" sz="1600" b="1" dirty="0" smtClean="0">
                <a:solidFill>
                  <a:srgbClr val="FF0000"/>
                </a:solidFill>
                <a:effectLst>
                  <a:outerShdw blurRad="38100" dist="38100" dir="2700000" algn="tl">
                    <a:srgbClr val="000000">
                      <a:alpha val="43137"/>
                    </a:srgbClr>
                  </a:outerShdw>
                </a:effectLst>
                <a:latin typeface="Trebuchet MS" pitchFamily="34" charset="0"/>
              </a:rPr>
              <a:t> in 2014 – 2015;</a:t>
            </a:r>
            <a:endParaRPr lang="en-US" altLang="en-US" sz="1600" dirty="0" smtClean="0">
              <a:solidFill>
                <a:srgbClr val="2D2D8A"/>
              </a:solidFill>
              <a:latin typeface="Trebuchet MS" pitchFamily="34" charset="0"/>
            </a:endParaRPr>
          </a:p>
        </p:txBody>
      </p:sp>
      <p:sp>
        <p:nvSpPr>
          <p:cNvPr id="17411" name="Footer Placeholder 3"/>
          <p:cNvSpPr>
            <a:spLocks noGrp="1"/>
          </p:cNvSpPr>
          <p:nvPr>
            <p:ph type="ftr" sz="quarter" idx="4294967295"/>
          </p:nvPr>
        </p:nvSpPr>
        <p:spPr bwMode="auto">
          <a:xfrm>
            <a:off x="685800" y="6400800"/>
            <a:ext cx="7162800"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fr-FR" altLang="en-US" sz="1000" smtClean="0">
              <a:solidFill>
                <a:schemeClr val="bg1"/>
              </a:solidFill>
              <a:latin typeface="Arial" charset="0"/>
            </a:endParaRPr>
          </a:p>
          <a:p>
            <a:pPr algn="ctr">
              <a:spcBef>
                <a:spcPct val="0"/>
              </a:spcBef>
              <a:buFontTx/>
              <a:buNone/>
            </a:pPr>
            <a:endParaRPr lang="fr-FR" altLang="en-US" sz="2800" smtClean="0">
              <a:solidFill>
                <a:schemeClr val="bg1"/>
              </a:solidFill>
              <a:latin typeface="Arial" charset="0"/>
            </a:endParaRPr>
          </a:p>
        </p:txBody>
      </p:sp>
      <p:sp>
        <p:nvSpPr>
          <p:cNvPr id="5" name="Title 1"/>
          <p:cNvSpPr txBox="1">
            <a:spLocks/>
          </p:cNvSpPr>
          <p:nvPr/>
        </p:nvSpPr>
        <p:spPr>
          <a:xfrm>
            <a:off x="250825" y="476250"/>
            <a:ext cx="8642350" cy="649288"/>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Surt</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istoric</a:t>
            </a:r>
            <a:r>
              <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al APWR &amp; </a:t>
            </a:r>
            <a:r>
              <a:rPr 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884290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50825" y="476250"/>
            <a:ext cx="8642350" cy="64928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en-US" alt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Scurt</a:t>
            </a:r>
            <a:r>
              <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alt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istoric</a:t>
            </a:r>
            <a:r>
              <a:rPr lang="ro-RO"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altLang="en-US" sz="3200"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Centrul</a:t>
            </a:r>
            <a:r>
              <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NoRo</a:t>
            </a:r>
          </a:p>
        </p:txBody>
      </p:sp>
      <p:sp>
        <p:nvSpPr>
          <p:cNvPr id="15363" name="Content Placeholder 2"/>
          <p:cNvSpPr>
            <a:spLocks noGrp="1"/>
          </p:cNvSpPr>
          <p:nvPr>
            <p:ph idx="1"/>
          </p:nvPr>
        </p:nvSpPr>
        <p:spPr>
          <a:xfrm>
            <a:off x="323850" y="1268413"/>
            <a:ext cx="8404225" cy="3240087"/>
          </a:xfrm>
        </p:spPr>
        <p:txBody>
          <a:bodyPr rtlCol="0">
            <a:normAutofit/>
          </a:bodyPr>
          <a:lstStyle/>
          <a:p>
            <a:pPr marL="0" indent="0" algn="just" fontAlgn="auto">
              <a:spcAft>
                <a:spcPts val="0"/>
              </a:spcAft>
              <a:buFont typeface="Times" pitchFamily="18" charset="0"/>
              <a:buNone/>
              <a:defRPr/>
            </a:pPr>
            <a:r>
              <a:rPr lang="en-US" sz="1600" dirty="0" smtClean="0">
                <a:solidFill>
                  <a:schemeClr val="accent2">
                    <a:lumMod val="75000"/>
                  </a:schemeClr>
                </a:solidFill>
                <a:latin typeface="Trebuchet MS" pitchFamily="34" charset="0"/>
              </a:rPr>
              <a:t>	</a:t>
            </a:r>
            <a:r>
              <a:rPr lang="en-US" sz="1600" dirty="0" err="1" smtClean="0">
                <a:solidFill>
                  <a:srgbClr val="FF0000"/>
                </a:solidFill>
                <a:latin typeface="Trebuchet MS" pitchFamily="34" charset="0"/>
              </a:rPr>
              <a:t>Centrul</a:t>
            </a:r>
            <a:r>
              <a:rPr lang="en-US" sz="1600" dirty="0" smtClean="0">
                <a:solidFill>
                  <a:srgbClr val="FF0000"/>
                </a:solidFill>
                <a:latin typeface="Trebuchet MS" pitchFamily="34" charset="0"/>
              </a:rPr>
              <a:t> Pilot de </a:t>
            </a:r>
            <a:r>
              <a:rPr lang="en-US" sz="1600" dirty="0" err="1" smtClean="0">
                <a:solidFill>
                  <a:srgbClr val="FF0000"/>
                </a:solidFill>
                <a:latin typeface="Trebuchet MS" pitchFamily="34" charset="0"/>
              </a:rPr>
              <a:t>Referin</a:t>
            </a:r>
            <a:r>
              <a:rPr lang="ro-RO" sz="1600" dirty="0" smtClean="0">
                <a:solidFill>
                  <a:srgbClr val="FF0000"/>
                </a:solidFill>
                <a:latin typeface="Trebuchet MS" pitchFamily="34" charset="0"/>
              </a:rPr>
              <a:t>ță pentru Boli Rare „</a:t>
            </a:r>
            <a:r>
              <a:rPr lang="en-US" sz="1600" dirty="0" err="1" smtClean="0">
                <a:solidFill>
                  <a:srgbClr val="FF0000"/>
                </a:solidFill>
                <a:latin typeface="Trebuchet MS" pitchFamily="34" charset="0"/>
              </a:rPr>
              <a:t>NoRo</a:t>
            </a:r>
            <a:r>
              <a:rPr lang="ro-RO" sz="1600" dirty="0" smtClean="0">
                <a:solidFill>
                  <a:srgbClr val="FF0000"/>
                </a:solidFill>
                <a:latin typeface="Trebuchet MS" pitchFamily="34" charset="0"/>
              </a:rPr>
              <a:t>”</a:t>
            </a:r>
            <a:r>
              <a:rPr lang="en-US" sz="1600" dirty="0" smtClean="0">
                <a:solidFill>
                  <a:srgbClr val="FF0000"/>
                </a:solidFill>
                <a:latin typeface="Trebuchet MS" pitchFamily="34" charset="0"/>
              </a:rPr>
              <a:t> a </a:t>
            </a:r>
            <a:r>
              <a:rPr lang="en-US" sz="1600" dirty="0" err="1" smtClean="0">
                <a:solidFill>
                  <a:srgbClr val="FF0000"/>
                </a:solidFill>
                <a:latin typeface="Trebuchet MS" pitchFamily="34" charset="0"/>
              </a:rPr>
              <a:t>fost</a:t>
            </a:r>
            <a:r>
              <a:rPr lang="en-US" sz="1600" dirty="0" smtClean="0">
                <a:solidFill>
                  <a:srgbClr val="FF0000"/>
                </a:solidFill>
                <a:latin typeface="Trebuchet MS" pitchFamily="34" charset="0"/>
              </a:rPr>
              <a:t> </a:t>
            </a:r>
            <a:r>
              <a:rPr lang="ro-RO" sz="1600" dirty="0" smtClean="0">
                <a:solidFill>
                  <a:srgbClr val="FF0000"/>
                </a:solidFill>
                <a:latin typeface="Trebuchet MS" pitchFamily="34" charset="0"/>
              </a:rPr>
              <a:t>î</a:t>
            </a:r>
            <a:r>
              <a:rPr lang="en-US" sz="1600" dirty="0" err="1" smtClean="0">
                <a:solidFill>
                  <a:srgbClr val="FF0000"/>
                </a:solidFill>
                <a:latin typeface="Trebuchet MS" pitchFamily="34" charset="0"/>
              </a:rPr>
              <a:t>nfiin</a:t>
            </a:r>
            <a:r>
              <a:rPr lang="ro-RO" sz="1600" dirty="0" smtClean="0">
                <a:solidFill>
                  <a:srgbClr val="FF0000"/>
                </a:solidFill>
                <a:latin typeface="Trebuchet MS" pitchFamily="34" charset="0"/>
              </a:rPr>
              <a:t>ț</a:t>
            </a:r>
            <a:r>
              <a:rPr lang="en-US" sz="1600" dirty="0" smtClean="0">
                <a:solidFill>
                  <a:srgbClr val="FF0000"/>
                </a:solidFill>
                <a:latin typeface="Trebuchet MS" pitchFamily="34" charset="0"/>
              </a:rPr>
              <a:t>at de </a:t>
            </a:r>
            <a:r>
              <a:rPr lang="en-US" sz="1600" dirty="0" err="1" smtClean="0">
                <a:solidFill>
                  <a:srgbClr val="FF0000"/>
                </a:solidFill>
                <a:latin typeface="Trebuchet MS" pitchFamily="34" charset="0"/>
              </a:rPr>
              <a:t>Asocia</a:t>
            </a:r>
            <a:r>
              <a:rPr lang="ro-RO" sz="1600" dirty="0" smtClean="0">
                <a:solidFill>
                  <a:srgbClr val="FF0000"/>
                </a:solidFill>
                <a:latin typeface="Trebuchet MS" pitchFamily="34" charset="0"/>
              </a:rPr>
              <a:t>ț</a:t>
            </a:r>
            <a:r>
              <a:rPr lang="en-US" sz="1600" dirty="0" err="1" smtClean="0">
                <a:solidFill>
                  <a:srgbClr val="FF0000"/>
                </a:solidFill>
                <a:latin typeface="Trebuchet MS" pitchFamily="34" charset="0"/>
              </a:rPr>
              <a:t>ia</a:t>
            </a:r>
            <a:r>
              <a:rPr lang="en-US" sz="1600" dirty="0" smtClean="0">
                <a:solidFill>
                  <a:srgbClr val="FF0000"/>
                </a:solidFill>
                <a:latin typeface="Trebuchet MS" pitchFamily="34" charset="0"/>
              </a:rPr>
              <a:t> </a:t>
            </a:r>
            <a:r>
              <a:rPr lang="en-US" sz="1600" dirty="0" err="1" smtClean="0">
                <a:solidFill>
                  <a:srgbClr val="FF0000"/>
                </a:solidFill>
                <a:latin typeface="Trebuchet MS" pitchFamily="34" charset="0"/>
              </a:rPr>
              <a:t>Prader</a:t>
            </a:r>
            <a:r>
              <a:rPr lang="en-US" sz="1600" dirty="0" smtClean="0">
                <a:solidFill>
                  <a:srgbClr val="FF0000"/>
                </a:solidFill>
                <a:latin typeface="Trebuchet MS" pitchFamily="34" charset="0"/>
              </a:rPr>
              <a:t> </a:t>
            </a:r>
            <a:r>
              <a:rPr lang="en-US" sz="1600" dirty="0" err="1" smtClean="0">
                <a:solidFill>
                  <a:srgbClr val="FF0000"/>
                </a:solidFill>
                <a:latin typeface="Trebuchet MS" pitchFamily="34" charset="0"/>
              </a:rPr>
              <a:t>Willi</a:t>
            </a:r>
            <a:r>
              <a:rPr lang="en-US" sz="1600" dirty="0" smtClean="0">
                <a:solidFill>
                  <a:srgbClr val="FF0000"/>
                </a:solidFill>
                <a:latin typeface="Trebuchet MS" pitchFamily="34" charset="0"/>
              </a:rPr>
              <a:t> din Rom</a:t>
            </a:r>
            <a:r>
              <a:rPr lang="ro-RO" sz="1600" dirty="0" smtClean="0">
                <a:solidFill>
                  <a:srgbClr val="FF0000"/>
                </a:solidFill>
                <a:latin typeface="Trebuchet MS" pitchFamily="34" charset="0"/>
              </a:rPr>
              <a:t>â</a:t>
            </a:r>
            <a:r>
              <a:rPr lang="en-US" sz="1600" dirty="0" err="1" smtClean="0">
                <a:solidFill>
                  <a:srgbClr val="FF0000"/>
                </a:solidFill>
                <a:latin typeface="Trebuchet MS" pitchFamily="34" charset="0"/>
              </a:rPr>
              <a:t>nia</a:t>
            </a:r>
            <a:r>
              <a:rPr lang="en-US" sz="1600" dirty="0" smtClean="0">
                <a:solidFill>
                  <a:srgbClr val="FF0000"/>
                </a:solidFill>
                <a:latin typeface="Trebuchet MS" pitchFamily="34" charset="0"/>
              </a:rPr>
              <a:t> </a:t>
            </a:r>
            <a:r>
              <a:rPr lang="ro-RO" sz="1600" dirty="0" smtClean="0">
                <a:solidFill>
                  <a:srgbClr val="FF0000"/>
                </a:solidFill>
                <a:latin typeface="Trebuchet MS" pitchFamily="34" charset="0"/>
              </a:rPr>
              <a:t>î</a:t>
            </a:r>
            <a:r>
              <a:rPr lang="en-US" sz="1600" dirty="0" smtClean="0">
                <a:solidFill>
                  <a:srgbClr val="FF0000"/>
                </a:solidFill>
                <a:latin typeface="Trebuchet MS" pitchFamily="34" charset="0"/>
              </a:rPr>
              <a:t>n </a:t>
            </a:r>
            <a:r>
              <a:rPr lang="en-US" sz="1600" dirty="0" err="1" smtClean="0">
                <a:solidFill>
                  <a:srgbClr val="FF0000"/>
                </a:solidFill>
                <a:latin typeface="Trebuchet MS" pitchFamily="34" charset="0"/>
              </a:rPr>
              <a:t>cadrul</a:t>
            </a:r>
            <a:r>
              <a:rPr lang="en-US" sz="1600" dirty="0" smtClean="0">
                <a:solidFill>
                  <a:srgbClr val="FF0000"/>
                </a:solidFill>
                <a:latin typeface="Trebuchet MS" pitchFamily="34" charset="0"/>
              </a:rPr>
              <a:t>  </a:t>
            </a:r>
            <a:r>
              <a:rPr lang="en-US" sz="1600" dirty="0" err="1" smtClean="0">
                <a:solidFill>
                  <a:srgbClr val="FF0000"/>
                </a:solidFill>
                <a:latin typeface="Trebuchet MS" pitchFamily="34" charset="0"/>
              </a:rPr>
              <a:t>proiectului</a:t>
            </a:r>
            <a:r>
              <a:rPr lang="en-US" sz="1600" dirty="0" smtClean="0">
                <a:solidFill>
                  <a:srgbClr val="FF0000"/>
                </a:solidFill>
                <a:latin typeface="Trebuchet MS" pitchFamily="34" charset="0"/>
              </a:rPr>
              <a:t> </a:t>
            </a:r>
            <a:r>
              <a:rPr lang="en-US" sz="1600" cap="small" dirty="0" err="1" smtClean="0">
                <a:solidFill>
                  <a:srgbClr val="FF0000"/>
                </a:solidFill>
                <a:effectLst>
                  <a:outerShdw blurRad="38100" dist="38100" dir="2700000" algn="tl">
                    <a:srgbClr val="000000">
                      <a:alpha val="43137"/>
                    </a:srgbClr>
                  </a:outerShdw>
                </a:effectLst>
                <a:latin typeface="Trebuchet MS" pitchFamily="34" charset="0"/>
              </a:rPr>
              <a:t>Parteneriat</a:t>
            </a:r>
            <a:r>
              <a:rPr lang="en-US" sz="1600" cap="small" dirty="0" smtClean="0">
                <a:solidFill>
                  <a:srgbClr val="FF0000"/>
                </a:solidFill>
                <a:effectLst>
                  <a:outerShdw blurRad="38100" dist="38100" dir="2700000" algn="tl">
                    <a:srgbClr val="000000">
                      <a:alpha val="43137"/>
                    </a:srgbClr>
                  </a:outerShdw>
                </a:effectLst>
                <a:latin typeface="Trebuchet MS" pitchFamily="34" charset="0"/>
              </a:rPr>
              <a:t> </a:t>
            </a:r>
            <a:r>
              <a:rPr lang="en-US" sz="1600" cap="small" dirty="0" err="1" smtClean="0">
                <a:solidFill>
                  <a:srgbClr val="FF0000"/>
                </a:solidFill>
                <a:effectLst>
                  <a:outerShdw blurRad="38100" dist="38100" dir="2700000" algn="tl">
                    <a:srgbClr val="000000">
                      <a:alpha val="43137"/>
                    </a:srgbClr>
                  </a:outerShdw>
                </a:effectLst>
                <a:latin typeface="Trebuchet MS" pitchFamily="34" charset="0"/>
              </a:rPr>
              <a:t>Norvegiano</a:t>
            </a:r>
            <a:r>
              <a:rPr lang="en-US" sz="1600" cap="small" dirty="0" smtClean="0">
                <a:solidFill>
                  <a:srgbClr val="FF0000"/>
                </a:solidFill>
                <a:effectLst>
                  <a:outerShdw blurRad="38100" dist="38100" dir="2700000" algn="tl">
                    <a:srgbClr val="000000">
                      <a:alpha val="43137"/>
                    </a:srgbClr>
                  </a:outerShdw>
                </a:effectLst>
                <a:latin typeface="Trebuchet MS" pitchFamily="34" charset="0"/>
              </a:rPr>
              <a:t>-Rom</a:t>
            </a:r>
            <a:r>
              <a:rPr lang="ro-RO" sz="1600" cap="small" dirty="0" smtClean="0">
                <a:solidFill>
                  <a:srgbClr val="FF0000"/>
                </a:solidFill>
                <a:effectLst>
                  <a:outerShdw blurRad="38100" dist="38100" dir="2700000" algn="tl">
                    <a:srgbClr val="000000">
                      <a:alpha val="43137"/>
                    </a:srgbClr>
                  </a:outerShdw>
                </a:effectLst>
                <a:latin typeface="Trebuchet MS" pitchFamily="34" charset="0"/>
              </a:rPr>
              <a:t>â</a:t>
            </a:r>
            <a:r>
              <a:rPr lang="en-US" sz="1600" cap="small" dirty="0" smtClean="0">
                <a:solidFill>
                  <a:srgbClr val="FF0000"/>
                </a:solidFill>
                <a:effectLst>
                  <a:outerShdw blurRad="38100" dist="38100" dir="2700000" algn="tl">
                    <a:srgbClr val="000000">
                      <a:alpha val="43137"/>
                    </a:srgbClr>
                  </a:outerShdw>
                </a:effectLst>
                <a:latin typeface="Trebuchet MS" pitchFamily="34" charset="0"/>
              </a:rPr>
              <a:t>n </a:t>
            </a:r>
            <a:r>
              <a:rPr lang="en-US" sz="1600" cap="small" dirty="0" err="1" smtClean="0">
                <a:solidFill>
                  <a:srgbClr val="FF0000"/>
                </a:solidFill>
                <a:effectLst>
                  <a:outerShdw blurRad="38100" dist="38100" dir="2700000" algn="tl">
                    <a:srgbClr val="000000">
                      <a:alpha val="43137"/>
                    </a:srgbClr>
                  </a:outerShdw>
                </a:effectLst>
                <a:latin typeface="Trebuchet MS" pitchFamily="34" charset="0"/>
              </a:rPr>
              <a:t>pentru</a:t>
            </a:r>
            <a:r>
              <a:rPr lang="en-US" sz="1600" cap="small" dirty="0" smtClean="0">
                <a:solidFill>
                  <a:srgbClr val="FF0000"/>
                </a:solidFill>
                <a:effectLst>
                  <a:outerShdw blurRad="38100" dist="38100" dir="2700000" algn="tl">
                    <a:srgbClr val="000000">
                      <a:alpha val="43137"/>
                    </a:srgbClr>
                  </a:outerShdw>
                </a:effectLst>
                <a:latin typeface="Trebuchet MS" pitchFamily="34" charset="0"/>
              </a:rPr>
              <a:t> </a:t>
            </a:r>
            <a:r>
              <a:rPr lang="en-US" sz="1600" cap="small" dirty="0" err="1" smtClean="0">
                <a:solidFill>
                  <a:srgbClr val="FF0000"/>
                </a:solidFill>
                <a:effectLst>
                  <a:outerShdw blurRad="38100" dist="38100" dir="2700000" algn="tl">
                    <a:srgbClr val="000000">
                      <a:alpha val="43137"/>
                    </a:srgbClr>
                  </a:outerShdw>
                </a:effectLst>
                <a:latin typeface="Trebuchet MS" pitchFamily="34" charset="0"/>
              </a:rPr>
              <a:t>progres</a:t>
            </a:r>
            <a:r>
              <a:rPr lang="en-US" sz="1600" cap="small" dirty="0" smtClean="0">
                <a:solidFill>
                  <a:srgbClr val="FF0000"/>
                </a:solidFill>
                <a:effectLst>
                  <a:outerShdw blurRad="38100" dist="38100" dir="2700000" algn="tl">
                    <a:srgbClr val="000000">
                      <a:alpha val="43137"/>
                    </a:srgbClr>
                  </a:outerShdw>
                </a:effectLst>
                <a:latin typeface="Trebuchet MS" pitchFamily="34" charset="0"/>
              </a:rPr>
              <a:t> </a:t>
            </a:r>
            <a:r>
              <a:rPr lang="ro-RO" sz="1600" cap="small" dirty="0" smtClean="0">
                <a:solidFill>
                  <a:srgbClr val="FF0000"/>
                </a:solidFill>
                <a:effectLst>
                  <a:outerShdw blurRad="38100" dist="38100" dir="2700000" algn="tl">
                    <a:srgbClr val="000000">
                      <a:alpha val="43137"/>
                    </a:srgbClr>
                  </a:outerShdw>
                </a:effectLst>
                <a:latin typeface="Trebuchet MS" pitchFamily="34" charset="0"/>
              </a:rPr>
              <a:t>î</a:t>
            </a:r>
            <a:r>
              <a:rPr lang="en-US" sz="1600" cap="small" dirty="0" smtClean="0">
                <a:solidFill>
                  <a:srgbClr val="FF0000"/>
                </a:solidFill>
                <a:effectLst>
                  <a:outerShdw blurRad="38100" dist="38100" dir="2700000" algn="tl">
                    <a:srgbClr val="000000">
                      <a:alpha val="43137"/>
                    </a:srgbClr>
                  </a:outerShdw>
                </a:effectLst>
                <a:latin typeface="Trebuchet MS" pitchFamily="34" charset="0"/>
              </a:rPr>
              <a:t>n </a:t>
            </a:r>
            <a:r>
              <a:rPr lang="en-US" sz="1600" cap="small" dirty="0" err="1" smtClean="0">
                <a:solidFill>
                  <a:srgbClr val="FF0000"/>
                </a:solidFill>
                <a:effectLst>
                  <a:outerShdw blurRad="38100" dist="38100" dir="2700000" algn="tl">
                    <a:srgbClr val="000000">
                      <a:alpha val="43137"/>
                    </a:srgbClr>
                  </a:outerShdw>
                </a:effectLst>
                <a:latin typeface="Trebuchet MS" pitchFamily="34" charset="0"/>
              </a:rPr>
              <a:t>bolile</a:t>
            </a:r>
            <a:r>
              <a:rPr lang="en-US" sz="1600" cap="small" dirty="0" smtClean="0">
                <a:solidFill>
                  <a:srgbClr val="FF0000"/>
                </a:solidFill>
                <a:effectLst>
                  <a:outerShdw blurRad="38100" dist="38100" dir="2700000" algn="tl">
                    <a:srgbClr val="000000">
                      <a:alpha val="43137"/>
                    </a:srgbClr>
                  </a:outerShdw>
                </a:effectLst>
                <a:latin typeface="Trebuchet MS" pitchFamily="34" charset="0"/>
              </a:rPr>
              <a:t> rare</a:t>
            </a:r>
          </a:p>
          <a:p>
            <a:pPr marL="0" indent="0" algn="ctr" fontAlgn="auto">
              <a:spcAft>
                <a:spcPts val="0"/>
              </a:spcAft>
              <a:buFont typeface="Times" pitchFamily="18" charset="0"/>
              <a:buNone/>
              <a:defRPr/>
            </a:pPr>
            <a:endParaRPr lang="en-US" sz="1600" dirty="0" smtClean="0">
              <a:solidFill>
                <a:srgbClr val="7030A0"/>
              </a:solidFill>
              <a:latin typeface="Trebuchet MS" pitchFamily="34" charset="0"/>
            </a:endParaRPr>
          </a:p>
          <a:p>
            <a:pPr marL="0" indent="0" algn="ctr" fontAlgn="auto">
              <a:spcAft>
                <a:spcPts val="0"/>
              </a:spcAft>
              <a:buFont typeface="Times" pitchFamily="18" charset="0"/>
              <a:buNone/>
              <a:defRPr/>
            </a:pPr>
            <a:endParaRPr lang="en-US" sz="1600" dirty="0" smtClean="0">
              <a:solidFill>
                <a:srgbClr val="7030A0"/>
              </a:solidFill>
              <a:latin typeface="Trebuchet MS" pitchFamily="34" charset="0"/>
            </a:endParaRPr>
          </a:p>
          <a:p>
            <a:pPr marL="0" indent="0" algn="just" fontAlgn="auto">
              <a:spcAft>
                <a:spcPts val="0"/>
              </a:spcAft>
              <a:buFont typeface="Times" pitchFamily="18" charset="0"/>
              <a:buNone/>
              <a:defRPr/>
            </a:pPr>
            <a:endParaRPr lang="en-US" sz="1600" dirty="0" smtClean="0">
              <a:solidFill>
                <a:schemeClr val="accent2">
                  <a:lumMod val="75000"/>
                </a:schemeClr>
              </a:solidFill>
              <a:latin typeface="Trebuchet MS" pitchFamily="34" charset="0"/>
            </a:endParaRPr>
          </a:p>
          <a:p>
            <a:pPr marL="0" indent="0" algn="just" fontAlgn="auto">
              <a:spcAft>
                <a:spcPts val="0"/>
              </a:spcAft>
              <a:buFont typeface="Times" pitchFamily="18" charset="0"/>
              <a:buNone/>
              <a:defRPr/>
            </a:pPr>
            <a:endParaRPr lang="en-US" sz="1600" dirty="0" smtClean="0">
              <a:solidFill>
                <a:schemeClr val="tx2"/>
              </a:solidFill>
              <a:latin typeface="Trebuchet MS" pitchFamily="34" charset="0"/>
            </a:endParaRPr>
          </a:p>
          <a:p>
            <a:pPr marL="0" indent="0" algn="just" fontAlgn="auto">
              <a:spcAft>
                <a:spcPts val="0"/>
              </a:spcAft>
              <a:buFont typeface="Times" pitchFamily="18" charset="0"/>
              <a:buNone/>
              <a:defRPr/>
            </a:pPr>
            <a:r>
              <a:rPr lang="ro-RO" sz="1600" dirty="0" smtClean="0">
                <a:solidFill>
                  <a:schemeClr val="tx2"/>
                </a:solidFill>
                <a:latin typeface="Trebuchet MS" pitchFamily="34" charset="0"/>
              </a:rPr>
              <a:t>Dezvoltarea de </a:t>
            </a:r>
            <a:r>
              <a:rPr lang="ro-RO" sz="1600" cap="small" dirty="0" smtClean="0">
                <a:solidFill>
                  <a:schemeClr val="tx2"/>
                </a:solidFill>
                <a:effectLst>
                  <a:outerShdw blurRad="38100" dist="38100" dir="2700000" algn="tl">
                    <a:srgbClr val="000000">
                      <a:alpha val="43137"/>
                    </a:srgbClr>
                  </a:outerShdw>
                </a:effectLst>
                <a:latin typeface="Trebuchet MS" pitchFamily="34" charset="0"/>
              </a:rPr>
              <a:t>noi servicii de calitate pentru boli rare </a:t>
            </a:r>
            <a:r>
              <a:rPr lang="ro-RO" sz="1600" dirty="0" smtClean="0">
                <a:solidFill>
                  <a:schemeClr val="tx2"/>
                </a:solidFill>
                <a:latin typeface="Trebuchet MS" pitchFamily="34" charset="0"/>
              </a:rPr>
              <a:t>accesibile</a:t>
            </a:r>
            <a:r>
              <a:rPr lang="en-US" sz="1600" dirty="0" smtClean="0">
                <a:solidFill>
                  <a:schemeClr val="tx2"/>
                </a:solidFill>
                <a:latin typeface="Trebuchet MS" pitchFamily="34" charset="0"/>
              </a:rPr>
              <a:t> </a:t>
            </a:r>
            <a:r>
              <a:rPr lang="ro-RO" sz="1600" dirty="0" smtClean="0">
                <a:solidFill>
                  <a:schemeClr val="tx2"/>
                </a:solidFill>
                <a:latin typeface="Trebuchet MS" pitchFamily="34" charset="0"/>
              </a:rPr>
              <a:t>pentru beneficiari de la nivel național și disponibile în cadrul unui</a:t>
            </a:r>
            <a:r>
              <a:rPr lang="ro-RO" sz="1600" cap="small" dirty="0" smtClean="0">
                <a:solidFill>
                  <a:schemeClr val="tx2"/>
                </a:solidFill>
                <a:effectLst>
                  <a:outerShdw blurRad="38100" dist="38100" dir="2700000" algn="tl">
                    <a:srgbClr val="000000">
                      <a:alpha val="43137"/>
                    </a:srgbClr>
                  </a:outerShdw>
                </a:effectLst>
                <a:latin typeface="Trebuchet MS" pitchFamily="34" charset="0"/>
              </a:rPr>
              <a:t> centru pilot de referință </a:t>
            </a:r>
            <a:r>
              <a:rPr lang="ro-RO" sz="1600" dirty="0" smtClean="0">
                <a:solidFill>
                  <a:schemeClr val="tx2"/>
                </a:solidFill>
                <a:latin typeface="Trebuchet MS" pitchFamily="34" charset="0"/>
              </a:rPr>
              <a:t>pentru boli rare</a:t>
            </a:r>
            <a:endParaRPr lang="en-US" sz="1600" dirty="0" smtClean="0">
              <a:solidFill>
                <a:schemeClr val="tx2"/>
              </a:solidFill>
              <a:latin typeface="Trebuchet MS" pitchFamily="34" charset="0"/>
            </a:endParaRPr>
          </a:p>
        </p:txBody>
      </p:sp>
      <p:sp>
        <p:nvSpPr>
          <p:cNvPr id="18436" name="Down Arrow 4"/>
          <p:cNvSpPr>
            <a:spLocks noChangeArrowheads="1"/>
          </p:cNvSpPr>
          <p:nvPr/>
        </p:nvSpPr>
        <p:spPr bwMode="auto">
          <a:xfrm>
            <a:off x="4230968" y="2145871"/>
            <a:ext cx="714375" cy="973138"/>
          </a:xfrm>
          <a:prstGeom prst="downArrow">
            <a:avLst>
              <a:gd name="adj1" fmla="val 50000"/>
              <a:gd name="adj2" fmla="val 49948"/>
            </a:avLst>
          </a:prstGeom>
          <a:solidFill>
            <a:srgbClr val="00B050"/>
          </a:solidFill>
          <a:ln w="9525" algn="ctr">
            <a:solidFill>
              <a:srgbClr val="002060"/>
            </a:solidFill>
            <a:round/>
            <a:headEnd/>
            <a:tailEnd/>
          </a:ln>
        </p:spPr>
        <p:txBody>
          <a:bodyPr wrap="none"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en-US" altLang="en-US" sz="2800">
              <a:solidFill>
                <a:schemeClr val="bg1"/>
              </a:solidFill>
              <a:latin typeface="Arial" charset="0"/>
            </a:endParaRPr>
          </a:p>
        </p:txBody>
      </p:sp>
      <p:pic>
        <p:nvPicPr>
          <p:cNvPr id="18437" name="Content Placeholder 3" descr="P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137" y="4333875"/>
            <a:ext cx="312694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HPIM55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8173" y="4235450"/>
            <a:ext cx="26606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4"/>
          <p:cNvSpPr>
            <a:spLocks noChangeArrowheads="1"/>
          </p:cNvSpPr>
          <p:nvPr/>
        </p:nvSpPr>
        <p:spPr bwMode="auto">
          <a:xfrm rot="16200000">
            <a:off x="4356100" y="4760117"/>
            <a:ext cx="714375" cy="973138"/>
          </a:xfrm>
          <a:prstGeom prst="downArrow">
            <a:avLst>
              <a:gd name="adj1" fmla="val 50000"/>
              <a:gd name="adj2" fmla="val 49948"/>
            </a:avLst>
          </a:prstGeom>
          <a:solidFill>
            <a:srgbClr val="00B050"/>
          </a:solidFill>
          <a:ln w="9525" algn="ctr">
            <a:solidFill>
              <a:srgbClr val="002060"/>
            </a:solidFill>
            <a:round/>
            <a:headEnd/>
            <a:tailEnd/>
          </a:ln>
        </p:spPr>
        <p:txBody>
          <a:bodyPr wrap="none" anchor="ct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fontAlgn="base">
              <a:spcBef>
                <a:spcPct val="20000"/>
              </a:spcBef>
              <a:spcAft>
                <a:spcPct val="0"/>
              </a:spcAft>
              <a:buFont typeface="Arial" charset="0"/>
              <a:buChar char="•"/>
              <a:defRPr sz="1600">
                <a:solidFill>
                  <a:srgbClr val="7F7F7F"/>
                </a:solidFill>
                <a:latin typeface="Century Gothic" pitchFamily="34" charset="0"/>
              </a:defRPr>
            </a:lvl6pPr>
            <a:lvl7pPr marL="2971800" indent="-228600" fontAlgn="base">
              <a:spcBef>
                <a:spcPct val="20000"/>
              </a:spcBef>
              <a:spcAft>
                <a:spcPct val="0"/>
              </a:spcAft>
              <a:buFont typeface="Arial" charset="0"/>
              <a:buChar char="•"/>
              <a:defRPr sz="1600">
                <a:solidFill>
                  <a:srgbClr val="7F7F7F"/>
                </a:solidFill>
                <a:latin typeface="Century Gothic" pitchFamily="34" charset="0"/>
              </a:defRPr>
            </a:lvl7pPr>
            <a:lvl8pPr marL="3429000" indent="-228600" fontAlgn="base">
              <a:spcBef>
                <a:spcPct val="20000"/>
              </a:spcBef>
              <a:spcAft>
                <a:spcPct val="0"/>
              </a:spcAft>
              <a:buFont typeface="Arial" charset="0"/>
              <a:buChar char="•"/>
              <a:defRPr sz="1600">
                <a:solidFill>
                  <a:srgbClr val="7F7F7F"/>
                </a:solidFill>
                <a:latin typeface="Century Gothic" pitchFamily="34" charset="0"/>
              </a:defRPr>
            </a:lvl8pPr>
            <a:lvl9pPr marL="3886200" indent="-228600" fontAlgn="base">
              <a:spcBef>
                <a:spcPct val="20000"/>
              </a:spcBef>
              <a:spcAft>
                <a:spcPct val="0"/>
              </a:spcAft>
              <a:buFont typeface="Arial" charset="0"/>
              <a:buChar char="•"/>
              <a:defRPr sz="1600">
                <a:solidFill>
                  <a:srgbClr val="7F7F7F"/>
                </a:solidFill>
                <a:latin typeface="Century Gothic" pitchFamily="34" charset="0"/>
              </a:defRPr>
            </a:lvl9pPr>
          </a:lstStyle>
          <a:p>
            <a:pPr algn="ctr">
              <a:spcBef>
                <a:spcPct val="0"/>
              </a:spcBef>
              <a:buFontTx/>
              <a:buNone/>
            </a:pPr>
            <a:endParaRPr lang="en-US" altLang="en-US" sz="2800">
              <a:solidFill>
                <a:schemeClr val="bg1"/>
              </a:solidFill>
              <a:latin typeface="Arial" charset="0"/>
            </a:endParaRPr>
          </a:p>
        </p:txBody>
      </p:sp>
    </p:spTree>
    <p:extLst>
      <p:ext uri="{BB962C8B-B14F-4D97-AF65-F5344CB8AC3E}">
        <p14:creationId xmlns:p14="http://schemas.microsoft.com/office/powerpoint/2010/main" val="10481562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95275" y="1244043"/>
            <a:ext cx="8640762" cy="5113337"/>
          </a:xfrm>
        </p:spPr>
        <p:txBody>
          <a:bodyPr rtlCol="0">
            <a:normAutofit/>
          </a:bodyPr>
          <a:lstStyle/>
          <a:p>
            <a:pPr fontAlgn="auto">
              <a:spcAft>
                <a:spcPts val="0"/>
              </a:spcAft>
              <a:buFont typeface="Arial" pitchFamily="34" charset="0"/>
              <a:buChar char="•"/>
              <a:defRPr/>
            </a:pPr>
            <a:r>
              <a:rPr lang="ro-RO" sz="2400" b="1" dirty="0" smtClean="0">
                <a:solidFill>
                  <a:srgbClr val="FF0000"/>
                </a:solidFill>
                <a:latin typeface="Cambria" panose="02040503050406030204" pitchFamily="18" charset="0"/>
                <a:cs typeface="Times New Roman" panose="02020603050405020304" pitchFamily="18" charset="0"/>
              </a:rPr>
              <a:t>Centru de zi</a:t>
            </a:r>
            <a:r>
              <a:rPr lang="ro-RO" sz="2400" b="1" dirty="0">
                <a:solidFill>
                  <a:srgbClr val="FF0000"/>
                </a:solidFill>
                <a:latin typeface="Cambria" panose="02040503050406030204" pitchFamily="18" charset="0"/>
                <a:cs typeface="Times New Roman" panose="02020603050405020304" pitchFamily="18" charset="0"/>
              </a:rPr>
              <a:t> </a:t>
            </a:r>
            <a:r>
              <a:rPr lang="ro-RO" sz="2400" dirty="0" smtClean="0">
                <a:solidFill>
                  <a:srgbClr val="2C268A"/>
                </a:solidFill>
                <a:latin typeface="Cambria" panose="02040503050406030204" pitchFamily="18" charset="0"/>
                <a:cs typeface="Times New Roman" panose="02020603050405020304" pitchFamily="18" charset="0"/>
              </a:rPr>
              <a:t>– intervenție individualizată pentru copii cu boli rare și tulburări din spectrul autist</a:t>
            </a:r>
            <a:endParaRPr lang="en-US" sz="2400" dirty="0" smtClean="0">
              <a:solidFill>
                <a:srgbClr val="2C268A"/>
              </a:solidFill>
              <a:latin typeface="Cambria" panose="02040503050406030204" pitchFamily="18" charset="0"/>
              <a:cs typeface="Times New Roman" panose="02020603050405020304" pitchFamily="18" charset="0"/>
            </a:endParaRPr>
          </a:p>
          <a:p>
            <a:pPr fontAlgn="auto">
              <a:spcAft>
                <a:spcPts val="0"/>
              </a:spcAft>
              <a:buFont typeface="Arial" pitchFamily="34" charset="0"/>
              <a:buChar char="•"/>
              <a:defRPr/>
            </a:pPr>
            <a:r>
              <a:rPr lang="en-US" sz="2400" b="1" dirty="0" err="1" smtClean="0">
                <a:solidFill>
                  <a:srgbClr val="FF0000"/>
                </a:solidFill>
                <a:latin typeface="Cambria" panose="02040503050406030204" pitchFamily="18" charset="0"/>
                <a:cs typeface="Times New Roman" panose="02020603050405020304" pitchFamily="18" charset="0"/>
              </a:rPr>
              <a:t>Centru</a:t>
            </a:r>
            <a:r>
              <a:rPr lang="en-US" sz="2400" b="1" dirty="0" smtClean="0">
                <a:solidFill>
                  <a:srgbClr val="FF0000"/>
                </a:solidFill>
                <a:latin typeface="Cambria" panose="02040503050406030204" pitchFamily="18" charset="0"/>
                <a:cs typeface="Times New Roman" panose="02020603050405020304" pitchFamily="18" charset="0"/>
              </a:rPr>
              <a:t> </a:t>
            </a:r>
            <a:r>
              <a:rPr lang="en-US" sz="2400" b="1" dirty="0" err="1" smtClean="0">
                <a:solidFill>
                  <a:srgbClr val="FF0000"/>
                </a:solidFill>
                <a:latin typeface="Cambria" panose="02040503050406030204" pitchFamily="18" charset="0"/>
                <a:cs typeface="Times New Roman" panose="02020603050405020304" pitchFamily="18" charset="0"/>
              </a:rPr>
              <a:t>reziden</a:t>
            </a:r>
            <a:r>
              <a:rPr lang="ro-RO" sz="2400" b="1" dirty="0" smtClean="0">
                <a:solidFill>
                  <a:srgbClr val="FF0000"/>
                </a:solidFill>
                <a:latin typeface="Cambria" panose="02040503050406030204" pitchFamily="18" charset="0"/>
                <a:cs typeface="Times New Roman" panose="02020603050405020304" pitchFamily="18" charset="0"/>
              </a:rPr>
              <a:t>ț</a:t>
            </a:r>
            <a:r>
              <a:rPr lang="en-US" sz="2400" b="1" dirty="0" err="1" smtClean="0">
                <a:solidFill>
                  <a:srgbClr val="FF0000"/>
                </a:solidFill>
                <a:latin typeface="Cambria" panose="02040503050406030204" pitchFamily="18" charset="0"/>
                <a:cs typeface="Times New Roman" panose="02020603050405020304" pitchFamily="18" charset="0"/>
              </a:rPr>
              <a:t>ial</a:t>
            </a:r>
            <a:r>
              <a:rPr lang="en-US" sz="2400" b="1" dirty="0" smtClean="0">
                <a:solidFill>
                  <a:srgbClr val="FF0000"/>
                </a:solidFill>
                <a:latin typeface="Cambria" panose="02040503050406030204" pitchFamily="18" charset="0"/>
                <a:cs typeface="Times New Roman" panose="02020603050405020304" pitchFamily="18" charset="0"/>
              </a:rPr>
              <a:t> </a:t>
            </a:r>
            <a:r>
              <a:rPr lang="en-US" sz="2400" dirty="0" smtClean="0">
                <a:solidFill>
                  <a:srgbClr val="2C268A"/>
                </a:solidFill>
                <a:latin typeface="Cambria" panose="02040503050406030204" pitchFamily="18" charset="0"/>
                <a:cs typeface="Times New Roman" panose="02020603050405020304" pitchFamily="18" charset="0"/>
              </a:rPr>
              <a:t>- </a:t>
            </a:r>
            <a:r>
              <a:rPr lang="en-US" sz="2400" dirty="0" err="1" smtClean="0">
                <a:solidFill>
                  <a:srgbClr val="2C268A"/>
                </a:solidFill>
                <a:latin typeface="Cambria" panose="02040503050406030204" pitchFamily="18" charset="0"/>
                <a:cs typeface="Times New Roman" panose="02020603050405020304" pitchFamily="18" charset="0"/>
              </a:rPr>
              <a:t>Grupuri</a:t>
            </a:r>
            <a:r>
              <a:rPr lang="en-US" sz="2400" dirty="0" smtClean="0">
                <a:solidFill>
                  <a:srgbClr val="2C268A"/>
                </a:solidFill>
                <a:latin typeface="Cambria" panose="02040503050406030204" pitchFamily="18" charset="0"/>
                <a:cs typeface="Times New Roman" panose="02020603050405020304" pitchFamily="18" charset="0"/>
              </a:rPr>
              <a:t> de </a:t>
            </a:r>
            <a:r>
              <a:rPr lang="en-US" sz="2400" dirty="0" err="1" smtClean="0">
                <a:solidFill>
                  <a:srgbClr val="2C268A"/>
                </a:solidFill>
                <a:latin typeface="Cambria" panose="02040503050406030204" pitchFamily="18" charset="0"/>
                <a:cs typeface="Times New Roman" panose="02020603050405020304" pitchFamily="18" charset="0"/>
              </a:rPr>
              <a:t>pacien</a:t>
            </a:r>
            <a:r>
              <a:rPr lang="ro-RO" sz="2400" dirty="0" smtClean="0">
                <a:solidFill>
                  <a:srgbClr val="2C268A"/>
                </a:solidFill>
                <a:latin typeface="Cambria" panose="02040503050406030204" pitchFamily="18" charset="0"/>
                <a:cs typeface="Times New Roman" panose="02020603050405020304" pitchFamily="18" charset="0"/>
              </a:rPr>
              <a:t>ț</a:t>
            </a:r>
            <a:r>
              <a:rPr lang="en-US" sz="2400" dirty="0" smtClean="0">
                <a:solidFill>
                  <a:srgbClr val="2C268A"/>
                </a:solidFill>
                <a:latin typeface="Cambria" panose="02040503050406030204" pitchFamily="18" charset="0"/>
                <a:cs typeface="Times New Roman" panose="02020603050405020304" pitchFamily="18" charset="0"/>
              </a:rPr>
              <a:t>i cu </a:t>
            </a:r>
            <a:r>
              <a:rPr lang="en-US" sz="2400" dirty="0" err="1" smtClean="0">
                <a:solidFill>
                  <a:srgbClr val="2C268A"/>
                </a:solidFill>
                <a:latin typeface="Cambria" panose="02040503050406030204" pitchFamily="18" charset="0"/>
                <a:cs typeface="Times New Roman" panose="02020603050405020304" pitchFamily="18" charset="0"/>
              </a:rPr>
              <a:t>boli</a:t>
            </a:r>
            <a:r>
              <a:rPr lang="en-US" sz="2400" dirty="0" smtClean="0">
                <a:solidFill>
                  <a:srgbClr val="2C268A"/>
                </a:solidFill>
                <a:latin typeface="Cambria" panose="02040503050406030204" pitchFamily="18" charset="0"/>
                <a:cs typeface="Times New Roman" panose="02020603050405020304" pitchFamily="18" charset="0"/>
              </a:rPr>
              <a:t> rare</a:t>
            </a:r>
            <a:r>
              <a:rPr lang="ro-RO" sz="2400" dirty="0" smtClean="0">
                <a:solidFill>
                  <a:srgbClr val="2C268A"/>
                </a:solidFill>
                <a:latin typeface="Cambria" panose="02040503050406030204" pitchFamily="18" charset="0"/>
                <a:cs typeface="Times New Roman" panose="02020603050405020304" pitchFamily="18" charset="0"/>
              </a:rPr>
              <a:t> și program adresat tinerilor cu nevoi speciale, pentru dezvoltarea abilităților de viața independentă</a:t>
            </a:r>
          </a:p>
          <a:p>
            <a:pPr>
              <a:defRPr/>
            </a:pPr>
            <a:r>
              <a:rPr lang="ro-RO" sz="2400" b="1" dirty="0" smtClean="0">
                <a:solidFill>
                  <a:srgbClr val="FF0000"/>
                </a:solidFill>
                <a:latin typeface="Cambria" panose="02040503050406030204" pitchFamily="18" charset="0"/>
                <a:cs typeface="Times New Roman" panose="02020603050405020304" pitchFamily="18" charset="0"/>
              </a:rPr>
              <a:t>A</a:t>
            </a:r>
            <a:r>
              <a:rPr lang="en-US" sz="2400" b="1" dirty="0" err="1" smtClean="0">
                <a:solidFill>
                  <a:srgbClr val="FF0000"/>
                </a:solidFill>
                <a:latin typeface="Cambria" panose="02040503050406030204" pitchFamily="18" charset="0"/>
                <a:cs typeface="Times New Roman" panose="02020603050405020304" pitchFamily="18" charset="0"/>
              </a:rPr>
              <a:t>mbulator</a:t>
            </a:r>
            <a:r>
              <a:rPr lang="en-US" sz="2400" b="1" dirty="0" smtClean="0">
                <a:solidFill>
                  <a:srgbClr val="FF0000"/>
                </a:solidFill>
                <a:latin typeface="Cambria" panose="02040503050406030204" pitchFamily="18" charset="0"/>
                <a:cs typeface="Times New Roman" panose="02020603050405020304" pitchFamily="18" charset="0"/>
              </a:rPr>
              <a:t> </a:t>
            </a:r>
            <a:r>
              <a:rPr lang="en-US" sz="2400" b="1" dirty="0">
                <a:solidFill>
                  <a:srgbClr val="FF0000"/>
                </a:solidFill>
                <a:latin typeface="Cambria" panose="02040503050406030204" pitchFamily="18" charset="0"/>
                <a:cs typeface="Times New Roman" panose="02020603050405020304" pitchFamily="18" charset="0"/>
              </a:rPr>
              <a:t>de </a:t>
            </a:r>
            <a:r>
              <a:rPr lang="en-US" sz="2400" b="1" dirty="0" err="1" smtClean="0">
                <a:solidFill>
                  <a:srgbClr val="FF0000"/>
                </a:solidFill>
                <a:latin typeface="Cambria" panose="02040503050406030204" pitchFamily="18" charset="0"/>
                <a:cs typeface="Times New Roman" panose="02020603050405020304" pitchFamily="18" charset="0"/>
              </a:rPr>
              <a:t>specialitate</a:t>
            </a:r>
            <a:r>
              <a:rPr lang="ro-RO" sz="2400" dirty="0" smtClean="0">
                <a:solidFill>
                  <a:srgbClr val="2C268A"/>
                </a:solidFill>
                <a:latin typeface="Cambria" panose="02040503050406030204" pitchFamily="18" charset="0"/>
                <a:cs typeface="Times New Roman" panose="02020603050405020304" pitchFamily="18" charset="0"/>
              </a:rPr>
              <a:t> – neurologie, psihiatrie pediatrică</a:t>
            </a:r>
            <a:r>
              <a:rPr lang="en-US" sz="2400" dirty="0" smtClean="0">
                <a:solidFill>
                  <a:srgbClr val="2C268A"/>
                </a:solidFill>
                <a:latin typeface="Cambria" panose="02040503050406030204" pitchFamily="18" charset="0"/>
                <a:cs typeface="Times New Roman" panose="02020603050405020304" pitchFamily="18" charset="0"/>
              </a:rPr>
              <a:t>, genetic</a:t>
            </a:r>
            <a:r>
              <a:rPr lang="ro-RO" sz="2400" dirty="0" smtClean="0">
                <a:solidFill>
                  <a:srgbClr val="2C268A"/>
                </a:solidFill>
                <a:latin typeface="Cambria" panose="02040503050406030204" pitchFamily="18" charset="0"/>
                <a:cs typeface="Times New Roman" panose="02020603050405020304" pitchFamily="18" charset="0"/>
              </a:rPr>
              <a:t>ă</a:t>
            </a:r>
            <a:r>
              <a:rPr lang="en-US" sz="2400" dirty="0" smtClean="0">
                <a:solidFill>
                  <a:srgbClr val="2C268A"/>
                </a:solidFill>
                <a:latin typeface="Cambria" panose="02040503050406030204" pitchFamily="18" charset="0"/>
                <a:cs typeface="Times New Roman" panose="02020603050405020304" pitchFamily="18" charset="0"/>
              </a:rPr>
              <a:t>;</a:t>
            </a:r>
            <a:endParaRPr lang="ro-RO" sz="2400" dirty="0" smtClean="0">
              <a:solidFill>
                <a:srgbClr val="2C268A"/>
              </a:solidFill>
              <a:latin typeface="Cambria" panose="02040503050406030204" pitchFamily="18" charset="0"/>
              <a:cs typeface="Times New Roman" panose="02020603050405020304" pitchFamily="18" charset="0"/>
            </a:endParaRPr>
          </a:p>
          <a:p>
            <a:pPr>
              <a:buFont typeface="Arial" pitchFamily="34" charset="0"/>
              <a:buChar char="•"/>
              <a:defRPr/>
            </a:pPr>
            <a:r>
              <a:rPr lang="ro-RO" sz="2400" b="1" dirty="0">
                <a:solidFill>
                  <a:srgbClr val="FF0000"/>
                </a:solidFill>
                <a:latin typeface="Cambria" panose="02040503050406030204" pitchFamily="18" charset="0"/>
                <a:cs typeface="Times New Roman" panose="02020603050405020304" pitchFamily="18" charset="0"/>
              </a:rPr>
              <a:t>Help Line NoRo </a:t>
            </a:r>
            <a:r>
              <a:rPr lang="ro-RO" sz="2400" dirty="0">
                <a:solidFill>
                  <a:srgbClr val="2C268A"/>
                </a:solidFill>
                <a:latin typeface="Cambria" panose="02040503050406030204" pitchFamily="18" charset="0"/>
                <a:cs typeface="Times New Roman" panose="02020603050405020304" pitchFamily="18" charset="0"/>
              </a:rPr>
              <a:t>– Serviciu de informare și </a:t>
            </a:r>
            <a:r>
              <a:rPr lang="ro-RO" sz="2400" dirty="0" smtClean="0">
                <a:solidFill>
                  <a:srgbClr val="2C268A"/>
                </a:solidFill>
                <a:latin typeface="Cambria" panose="02040503050406030204" pitchFamily="18" charset="0"/>
                <a:cs typeface="Times New Roman" panose="02020603050405020304" pitchFamily="18" charset="0"/>
              </a:rPr>
              <a:t>consiliere</a:t>
            </a:r>
            <a:endParaRPr lang="ro-RO" sz="2400" dirty="0">
              <a:solidFill>
                <a:srgbClr val="2C268A"/>
              </a:solidFill>
              <a:latin typeface="Cambria" panose="02040503050406030204" pitchFamily="18" charset="0"/>
              <a:cs typeface="Times New Roman" panose="02020603050405020304" pitchFamily="18" charset="0"/>
            </a:endParaRPr>
          </a:p>
          <a:p>
            <a:pPr fontAlgn="auto">
              <a:spcAft>
                <a:spcPts val="0"/>
              </a:spcAft>
              <a:buFont typeface="Arial" pitchFamily="34" charset="0"/>
              <a:buChar char="•"/>
              <a:defRPr/>
            </a:pPr>
            <a:endParaRPr lang="en-US" dirty="0" smtClean="0">
              <a:solidFill>
                <a:srgbClr val="2C268A"/>
              </a:solidFill>
              <a:latin typeface="Cambria" panose="02040503050406030204" pitchFamily="18" charset="0"/>
              <a:cs typeface="Times New Roman" panose="02020603050405020304" pitchFamily="18" charset="0"/>
            </a:endParaRPr>
          </a:p>
          <a:p>
            <a:pPr marL="0" indent="0" fontAlgn="auto">
              <a:spcAft>
                <a:spcPts val="0"/>
              </a:spcAft>
              <a:buFont typeface="Times" pitchFamily="18" charset="0"/>
              <a:buNone/>
              <a:defRPr/>
            </a:pPr>
            <a:endParaRPr lang="ro-RO" dirty="0" smtClean="0">
              <a:solidFill>
                <a:srgbClr val="2C268A"/>
              </a:solidFill>
              <a:latin typeface="Cambria" panose="02040503050406030204" pitchFamily="18" charset="0"/>
              <a:cs typeface="Times New Roman" panose="02020603050405020304" pitchFamily="18" charset="0"/>
            </a:endParaRPr>
          </a:p>
          <a:p>
            <a:pPr fontAlgn="auto">
              <a:spcAft>
                <a:spcPts val="0"/>
              </a:spcAft>
              <a:buFont typeface="Arial" pitchFamily="34" charset="0"/>
              <a:buChar char="•"/>
              <a:defRPr/>
            </a:pPr>
            <a:endParaRPr lang="en-US" dirty="0">
              <a:solidFill>
                <a:schemeClr val="tx1">
                  <a:lumMod val="50000"/>
                  <a:lumOff val="50000"/>
                </a:schemeClr>
              </a:solidFill>
              <a:latin typeface="Cambria" panose="02040503050406030204" pitchFamily="18" charset="0"/>
              <a:cs typeface="Times New Roman" panose="02020603050405020304" pitchFamily="18" charset="0"/>
            </a:endParaRPr>
          </a:p>
        </p:txBody>
      </p:sp>
      <p:pic>
        <p:nvPicPr>
          <p:cNvPr id="2048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4572000"/>
            <a:ext cx="1458913" cy="163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50825" y="476250"/>
            <a:ext cx="8642350" cy="649288"/>
          </a:xfrm>
          <a:prstGeom prst="rect">
            <a:avLst/>
          </a:prstGeo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spcBef>
                <a:spcPct val="0"/>
              </a:spcBef>
              <a:buNone/>
              <a:defRPr sz="2000" b="1" kern="1200">
                <a:solidFill>
                  <a:srgbClr val="AD1C28"/>
                </a:solidFill>
                <a:effectLst>
                  <a:outerShdw blurRad="38100" dist="38100" dir="2700000" algn="tl">
                    <a:srgbClr val="000000">
                      <a:alpha val="43137"/>
                    </a:srgbClr>
                  </a:outerShdw>
                </a:effectLst>
                <a:latin typeface="Trebuchet MS" pitchFamily="34" charset="0"/>
                <a:ea typeface="+mj-ea"/>
                <a:cs typeface="+mj-cs"/>
              </a:defRPr>
            </a:lvl1pPr>
          </a:lstStyle>
          <a:p>
            <a:pPr>
              <a:defRPr/>
            </a:pPr>
            <a:r>
              <a:rPr lang="ro-RO" altLang="en-US" sz="32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Serviciile Centrului </a:t>
            </a:r>
            <a:r>
              <a:rPr lang="ro-RO" altLang="en-US" sz="320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NoRo</a:t>
            </a:r>
            <a:endParaRPr lang="en-US" altLang="en-US" sz="32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778649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686</TotalTime>
  <Words>2324</Words>
  <Application>Microsoft Office PowerPoint</Application>
  <PresentationFormat>On-screen Show (4:3)</PresentationFormat>
  <Paragraphs>291</Paragraphs>
  <Slides>34</Slides>
  <Notes>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Custom Design</vt:lpstr>
      <vt:lpstr>Proiect: NoRo-Frambu, parteneriat pentru viitor,   finanțat prin granturile SEE 2009-2014, în cadrul Fondului ONG în România</vt:lpstr>
      <vt:lpstr>Initierea colaborarii cu Directiile de Asistenta Sociala din cele 8 regiuni de dezvoltare  Abordare win-win:   - pe de o parte dorim sa promovam si sa informam despre serviciile centrului, sa informam care sunt bolile rare si sa aflam care sunt problemele cu care aceste institutii se confrunta atunci cand intalnesc cazuri dificile de boli rare   - pe de alta parte, dorim sa oferim suport in activitatea lor, incercand sa identificam serviciile sociale din zona care ar putea sa integreze pacientii cu boli rare, oferindu-le suportul de informatii si instruire necesar.</vt:lpstr>
      <vt:lpstr>     Sistemul medical din Europa este mai bun  ca niciodată; România continuă să rămână în urmă … </vt:lpstr>
      <vt:lpstr>PowerPoint Presentation</vt:lpstr>
      <vt:lpstr>PowerPoint Presentation</vt:lpstr>
      <vt:lpstr>PowerPoint Presentation</vt:lpstr>
      <vt:lpstr>PowerPoint Presentation</vt:lpstr>
      <vt:lpstr>Scurt istoric Centrul NoRo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NoRo – Frambu, parteneriat pentru viitor!- DEZVOLTAREA SERVICIILOR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disparities _x0003_Strengthening relations</dc:title>
  <dc:creator>Utilisateur de Microsoft Office</dc:creator>
  <cp:lastModifiedBy>user</cp:lastModifiedBy>
  <cp:revision>92</cp:revision>
  <cp:lastPrinted>2011-12-02T12:25:53Z</cp:lastPrinted>
  <dcterms:created xsi:type="dcterms:W3CDTF">2011-11-09T09:46:35Z</dcterms:created>
  <dcterms:modified xsi:type="dcterms:W3CDTF">2015-09-02T07:42:34Z</dcterms:modified>
</cp:coreProperties>
</file>